
<file path=[Content_Types].xml><?xml version="1.0" encoding="utf-8"?>
<Types xmlns="http://schemas.openxmlformats.org/package/2006/content-types">
  <Default Extension="gif" ContentType="image/gif"/>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8"/>
  </p:notesMasterIdLst>
  <p:sldIdLst>
    <p:sldId id="256" r:id="rId2"/>
    <p:sldId id="257" r:id="rId3"/>
    <p:sldId id="297" r:id="rId4"/>
    <p:sldId id="258" r:id="rId5"/>
    <p:sldId id="259" r:id="rId6"/>
    <p:sldId id="303" r:id="rId7"/>
    <p:sldId id="261" r:id="rId8"/>
    <p:sldId id="262" r:id="rId9"/>
    <p:sldId id="263" r:id="rId10"/>
    <p:sldId id="264" r:id="rId11"/>
    <p:sldId id="265" r:id="rId12"/>
    <p:sldId id="266" r:id="rId13"/>
    <p:sldId id="298" r:id="rId14"/>
    <p:sldId id="267" r:id="rId15"/>
    <p:sldId id="301" r:id="rId16"/>
    <p:sldId id="300" r:id="rId17"/>
    <p:sldId id="305" r:id="rId18"/>
    <p:sldId id="302" r:id="rId19"/>
    <p:sldId id="268" r:id="rId20"/>
    <p:sldId id="269"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39" autoAdjust="0"/>
  </p:normalViewPr>
  <p:slideViewPr>
    <p:cSldViewPr snapToGrid="0">
      <p:cViewPr varScale="1">
        <p:scale>
          <a:sx n="86" d="100"/>
          <a:sy n="86" d="100"/>
        </p:scale>
        <p:origin x="1354"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c718ccab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c718ccab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2"/>
              </a:buClr>
              <a:buSzPts val="1800"/>
              <a:buNone/>
            </a:pPr>
            <a:r>
              <a:rPr lang="en" sz="1400" dirty="0">
                <a:solidFill>
                  <a:schemeClr val="dk1"/>
                </a:solidFill>
              </a:rPr>
              <a:t>- </a:t>
            </a:r>
            <a:r>
              <a:rPr lang="en-IN" sz="1400" dirty="0">
                <a:solidFill>
                  <a:schemeClr val="dk1"/>
                </a:solidFill>
              </a:rPr>
              <a:t>All models </a:t>
            </a:r>
            <a:r>
              <a:rPr lang="en" sz="1400" dirty="0">
                <a:solidFill>
                  <a:schemeClr val="dk1"/>
                </a:solidFill>
              </a:rPr>
              <a:t>convolutional neural networks as basic buildingblock, computing hidden representations in parallel for all input and output position</a:t>
            </a:r>
            <a:endParaRPr sz="1400" dirty="0">
              <a:solidFill>
                <a:schemeClr val="dk1"/>
              </a:solidFill>
            </a:endParaRPr>
          </a:p>
          <a:p>
            <a:pPr marL="0" lvl="0" indent="0" algn="l" rtl="0">
              <a:lnSpc>
                <a:spcPct val="115000"/>
              </a:lnSpc>
              <a:spcBef>
                <a:spcPts val="1600"/>
              </a:spcBef>
              <a:spcAft>
                <a:spcPts val="1600"/>
              </a:spcAft>
              <a:buNone/>
            </a:pPr>
            <a:r>
              <a:rPr lang="en" sz="1400" dirty="0">
                <a:solidFill>
                  <a:schemeClr val="dk1"/>
                </a:solidFill>
              </a:rPr>
              <a:t>In these models,the number of operations required to relate signals from two arbitrary input or output positions growsin the distance between positions,</a:t>
            </a:r>
          </a:p>
          <a:p>
            <a:pPr marL="0" lvl="0" indent="0" algn="l" rtl="0">
              <a:lnSpc>
                <a:spcPct val="115000"/>
              </a:lnSpc>
              <a:spcBef>
                <a:spcPts val="1600"/>
              </a:spcBef>
              <a:spcAft>
                <a:spcPts val="1600"/>
              </a:spcAft>
              <a:buNone/>
            </a:pPr>
            <a:endParaRPr lang="en" sz="1400" dirty="0">
              <a:solidFill>
                <a:schemeClr val="dk1"/>
              </a:solidFill>
            </a:endParaRPr>
          </a:p>
          <a:p>
            <a:pPr marL="0" lvl="0" indent="0" algn="l" rtl="0">
              <a:lnSpc>
                <a:spcPct val="115000"/>
              </a:lnSpc>
              <a:spcBef>
                <a:spcPts val="1600"/>
              </a:spcBef>
              <a:spcAft>
                <a:spcPts val="1600"/>
              </a:spcAft>
              <a:buNone/>
            </a:pPr>
            <a:r>
              <a:rPr lang="en" sz="1400" dirty="0">
                <a:solidFill>
                  <a:schemeClr val="dk1"/>
                </a:solidFill>
              </a:rPr>
              <a:t>linearly -ConvS2S </a:t>
            </a:r>
          </a:p>
          <a:p>
            <a:pPr marL="0" lvl="0" indent="0" algn="l" rtl="0">
              <a:lnSpc>
                <a:spcPct val="115000"/>
              </a:lnSpc>
              <a:spcBef>
                <a:spcPts val="1600"/>
              </a:spcBef>
              <a:spcAft>
                <a:spcPts val="1600"/>
              </a:spcAft>
              <a:buNone/>
            </a:pPr>
            <a:r>
              <a:rPr lang="en" sz="1400" dirty="0">
                <a:solidFill>
                  <a:schemeClr val="dk1"/>
                </a:solidFill>
              </a:rPr>
              <a:t>logarithmically - ByteNet. </a:t>
            </a:r>
          </a:p>
          <a:p>
            <a:pPr marL="0" lvl="0" indent="0" algn="l" rtl="0">
              <a:lnSpc>
                <a:spcPct val="115000"/>
              </a:lnSpc>
              <a:spcBef>
                <a:spcPts val="1600"/>
              </a:spcBef>
              <a:spcAft>
                <a:spcPts val="1600"/>
              </a:spcAft>
              <a:buNone/>
            </a:pPr>
            <a:r>
              <a:rPr lang="en" sz="1400" dirty="0">
                <a:solidFill>
                  <a:schemeClr val="dk1"/>
                </a:solidFill>
              </a:rPr>
              <a:t>This makesit more difficult to learn dependencies between distant positions [11]. </a:t>
            </a:r>
            <a:endParaRPr sz="1400"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c718ccab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c718ccab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encoder is composed of a stack of N=6 identical layers, each with two sub-layers: a multi-head self-attention mechanism, and a simple, position-wise fully connected feed-forward network. There is a residual connection around each of the two sub-layers, followed by layer normalization.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decoder is also composed of a stack of N=6 identical layers. The decoder inserts a third sub-layer, which performs multi-head attention over the output of the encoder stack. The self-attention sub-layer in the decoder stack has masking to prevent positions from attending to subsequent positions.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c718ccab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c718ccab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063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c718ccab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c718ccab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129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c718ccab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c718ccab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15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N" dirty="0"/>
          </a:p>
        </p:txBody>
      </p:sp>
    </p:spTree>
    <p:extLst>
      <p:ext uri="{BB962C8B-B14F-4D97-AF65-F5344CB8AC3E}">
        <p14:creationId xmlns:p14="http://schemas.microsoft.com/office/powerpoint/2010/main" val="1185931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c718ccab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c718ccab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c718ccab3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c718ccab3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c7495532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c7495532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b985928a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b985928a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c64df085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c64df085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b985928a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b985928a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Big arrows → representation</a:t>
            </a:r>
            <a:endParaRPr/>
          </a:p>
          <a:p>
            <a:pPr marL="0" lvl="0" indent="0" algn="l" rtl="0">
              <a:spcBef>
                <a:spcPts val="0"/>
              </a:spcBef>
              <a:spcAft>
                <a:spcPts val="0"/>
              </a:spcAft>
              <a:buNone/>
            </a:pPr>
            <a:r>
              <a:rPr lang="en"/>
              <a:t>Small arrows →information flow</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b985928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b985928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b985928a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b985928a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Multiplying x1 by the WQ weight matrix produces q1, the "query" vector associated with that word. We end up creating a "query", a "key", and a "value" projection of each word in the input sentence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b985928a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b985928a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b985928a6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b985928a6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b985928a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b985928a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b985928a6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b985928a6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b985928a6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b985928a6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b985928a6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b985928a6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b985928a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b985928a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Different heads capture different features or semantics for each word which will be useful for accurate translation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c64df085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c64df085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neural machine translation, a sequence is a series of words, processed one after another. The output is, likewise, a series of words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b985928a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b985928a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b985928a6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b985928a6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b985928a6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b985928a6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b985928a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b985928a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b985928a6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5b985928a6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c718ccab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c718ccab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c718ccab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c718ccab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b985928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b985928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BLEU - Bilingual Evaluation Understudy, is a metric for evaluating a generated sentence to a reference sentences</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BLEU scores (higher is better) of single models on the standard WMT newstest2014 English to German translation benchmark.</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BLEU scores (higher is better) of single models on the standard WMT newstest2014 English to French translation benchmark.</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c718ccab3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c718ccab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Label smoothing:  </a:t>
            </a:r>
            <a:r>
              <a:rPr lang="en-US" sz="1100" b="1" i="0" u="none" strike="noStrike" cap="none" dirty="0">
                <a:solidFill>
                  <a:srgbClr val="000000"/>
                </a:solidFill>
                <a:effectLst/>
                <a:latin typeface="Arial"/>
                <a:ea typeface="Arial"/>
                <a:cs typeface="Arial"/>
                <a:sym typeface="Arial"/>
              </a:rPr>
              <a:t>Label</a:t>
            </a:r>
            <a:r>
              <a:rPr lang="en-US" sz="1100" b="0" i="0" u="none" strike="noStrike" cap="none" dirty="0">
                <a:solidFill>
                  <a:srgbClr val="000000"/>
                </a:solidFill>
                <a:effectLst/>
                <a:latin typeface="Arial"/>
                <a:ea typeface="Arial"/>
                <a:cs typeface="Arial"/>
                <a:sym typeface="Arial"/>
              </a:rPr>
              <a:t>-</a:t>
            </a:r>
            <a:r>
              <a:rPr lang="en-US" sz="1100" b="1" i="0" u="none" strike="noStrike" cap="none" dirty="0">
                <a:solidFill>
                  <a:srgbClr val="000000"/>
                </a:solidFill>
                <a:effectLst/>
                <a:latin typeface="Arial"/>
                <a:ea typeface="Arial"/>
                <a:cs typeface="Arial"/>
                <a:sym typeface="Arial"/>
              </a:rPr>
              <a:t>smoothing</a:t>
            </a:r>
            <a:r>
              <a:rPr lang="en-US" sz="1100" b="0" i="0" u="none" strike="noStrike" cap="none" dirty="0">
                <a:solidFill>
                  <a:srgbClr val="000000"/>
                </a:solidFill>
                <a:effectLst/>
                <a:latin typeface="Arial"/>
                <a:ea typeface="Arial"/>
                <a:cs typeface="Arial"/>
                <a:sym typeface="Arial"/>
              </a:rPr>
              <a:t> is the practice of assigning each class some weight, instead of assigning the ground truth </a:t>
            </a:r>
            <a:r>
              <a:rPr lang="en-US" sz="1100" b="1" i="0" u="none" strike="noStrike" cap="none" dirty="0">
                <a:solidFill>
                  <a:srgbClr val="000000"/>
                </a:solidFill>
                <a:effectLst/>
                <a:latin typeface="Arial"/>
                <a:ea typeface="Arial"/>
                <a:cs typeface="Arial"/>
                <a:sym typeface="Arial"/>
              </a:rPr>
              <a:t>label</a:t>
            </a:r>
            <a:r>
              <a:rPr lang="en-US" sz="1100" b="0" i="0" u="none" strike="noStrike" cap="none" dirty="0">
                <a:solidFill>
                  <a:srgbClr val="000000"/>
                </a:solidFill>
                <a:effectLst/>
                <a:latin typeface="Arial"/>
                <a:ea typeface="Arial"/>
                <a:cs typeface="Arial"/>
                <a:sym typeface="Arial"/>
              </a:rPr>
              <a:t> the full weight. As the network will overfit less on the training </a:t>
            </a:r>
            <a:r>
              <a:rPr lang="en-US" sz="1100" b="1" i="0" u="none" strike="noStrike" cap="none" dirty="0">
                <a:solidFill>
                  <a:srgbClr val="000000"/>
                </a:solidFill>
                <a:effectLst/>
                <a:latin typeface="Arial"/>
                <a:ea typeface="Arial"/>
                <a:cs typeface="Arial"/>
                <a:sym typeface="Arial"/>
              </a:rPr>
              <a:t>labels</a:t>
            </a:r>
            <a:r>
              <a:rPr lang="en-US" sz="1100" b="0" i="0" u="none" strike="noStrike" cap="none" dirty="0">
                <a:solidFill>
                  <a:srgbClr val="000000"/>
                </a:solidFill>
                <a:effectLst/>
                <a:latin typeface="Arial"/>
                <a:ea typeface="Arial"/>
                <a:cs typeface="Arial"/>
                <a:sym typeface="Arial"/>
              </a:rPr>
              <a:t>, it should be able to </a:t>
            </a:r>
            <a:r>
              <a:rPr lang="en-US" sz="1100" b="0" i="0" u="none" strike="noStrike" cap="none" dirty="0" err="1">
                <a:solidFill>
                  <a:srgbClr val="000000"/>
                </a:solidFill>
                <a:effectLst/>
                <a:latin typeface="Arial"/>
                <a:ea typeface="Arial"/>
                <a:cs typeface="Arial"/>
                <a:sym typeface="Arial"/>
              </a:rPr>
              <a:t>generalise</a:t>
            </a:r>
            <a:r>
              <a:rPr lang="en-US" sz="1100" b="0" i="0" u="none" strike="noStrike" cap="none" dirty="0">
                <a:solidFill>
                  <a:srgbClr val="000000"/>
                </a:solidFill>
                <a:effectLst/>
                <a:latin typeface="Arial"/>
                <a:ea typeface="Arial"/>
                <a:cs typeface="Arial"/>
                <a:sym typeface="Arial"/>
              </a:rPr>
              <a:t> better, which is </a:t>
            </a:r>
            <a:r>
              <a:rPr lang="en-US" sz="1100" b="0" i="0" u="none" strike="noStrike" cap="none" dirty="0" err="1">
                <a:solidFill>
                  <a:srgbClr val="000000"/>
                </a:solidFill>
                <a:effectLst/>
                <a:latin typeface="Arial"/>
                <a:ea typeface="Arial"/>
                <a:cs typeface="Arial"/>
                <a:sym typeface="Arial"/>
              </a:rPr>
              <a:t>is</a:t>
            </a:r>
            <a:r>
              <a:rPr lang="en-US" sz="1100" b="0" i="0" u="none" strike="noStrike" cap="none" dirty="0">
                <a:solidFill>
                  <a:srgbClr val="000000"/>
                </a:solidFill>
                <a:effectLst/>
                <a:latin typeface="Arial"/>
                <a:ea typeface="Arial"/>
                <a:cs typeface="Arial"/>
                <a:sym typeface="Arial"/>
              </a:rPr>
              <a:t> a similar practice as using L2 </a:t>
            </a:r>
            <a:r>
              <a:rPr lang="en-US" sz="1100" b="0" i="0" u="none" strike="noStrike" cap="none" dirty="0" err="1">
                <a:solidFill>
                  <a:srgbClr val="000000"/>
                </a:solidFill>
                <a:effectLst/>
                <a:latin typeface="Arial"/>
                <a:ea typeface="Arial"/>
                <a:cs typeface="Arial"/>
                <a:sym typeface="Arial"/>
              </a:rPr>
              <a:t>regularisation</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c718ccab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c718ccab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c718ccab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c718ccab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 Seq2seq: take input seq and outputs seq of another items</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Eg.</a:t>
            </a:r>
            <a:r>
              <a:rPr lang="en-US" sz="1100" b="0" i="0" u="none" strike="noStrike" cap="none" dirty="0">
                <a:solidFill>
                  <a:srgbClr val="000000"/>
                </a:solidFill>
                <a:effectLst/>
                <a:latin typeface="Arial"/>
                <a:ea typeface="Arial"/>
                <a:cs typeface="Arial"/>
                <a:sym typeface="Arial"/>
              </a:rPr>
              <a:t> NMT, goal: translate sentence from language to another language. In other words…</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171450" lvl="0" indent="-171450" algn="l" rtl="0">
              <a:spcBef>
                <a:spcPts val="0"/>
              </a:spcBef>
              <a:spcAft>
                <a:spcPts val="0"/>
              </a:spcAft>
              <a:buFontTx/>
              <a:buChar char="-"/>
            </a:pPr>
            <a:r>
              <a:rPr lang="en-US" sz="1100" b="0" i="0" u="none" strike="noStrike" cap="none" dirty="0">
                <a:solidFill>
                  <a:srgbClr val="000000"/>
                </a:solidFill>
                <a:effectLst/>
                <a:latin typeface="Arial"/>
                <a:ea typeface="Arial"/>
                <a:cs typeface="Arial"/>
                <a:sym typeface="Arial"/>
              </a:rPr>
              <a:t>Model is composed of an encoder and a decoder. </a:t>
            </a:r>
          </a:p>
          <a:p>
            <a:pPr marL="171450" lvl="0" indent="-171450" algn="l" rtl="0">
              <a:spcBef>
                <a:spcPts val="0"/>
              </a:spcBef>
              <a:spcAft>
                <a:spcPts val="0"/>
              </a:spcAft>
              <a:buFontTx/>
              <a:buChar char="-"/>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  The encoder processes each word in the input sequence, it compiles the information and it captures into a vector (called the context).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After processing the entire input sequence, the encoder send the context over to the decoder, which begins producing the outputs sequentially</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c718ccab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c718ccab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c718ccab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c718ccab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c64df085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c64df085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c64df085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c64df085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c718cca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c718cca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An attention model differs from a classic sequence-to-sequence model </a:t>
            </a:r>
            <a:r>
              <a:rPr lang="en" b="1" dirty="0">
                <a:solidFill>
                  <a:schemeClr val="dk1"/>
                </a:solidFill>
              </a:rPr>
              <a:t>in two main ways</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First, the encoder passes a lot more data to the decoder. Instead of passing the last hidden state of the encoding stage, the encoder passes </a:t>
            </a:r>
            <a:r>
              <a:rPr lang="en" i="1" dirty="0">
                <a:solidFill>
                  <a:schemeClr val="dk1"/>
                </a:solidFill>
              </a:rPr>
              <a:t>all</a:t>
            </a:r>
            <a:r>
              <a:rPr lang="en" dirty="0">
                <a:solidFill>
                  <a:schemeClr val="dk1"/>
                </a:solidFill>
              </a:rPr>
              <a:t> the hidden states to the decoder</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Second, an attention decoder does an extra step before producing its output. In order to focus on the parts of the input that are relevant to this decoding time step, the decoder does the following:</a:t>
            </a:r>
            <a:endParaRPr dirty="0"/>
          </a:p>
          <a:p>
            <a:pPr marL="457200" lvl="0" indent="-298450" algn="l" rtl="0">
              <a:lnSpc>
                <a:spcPct val="115000"/>
              </a:lnSpc>
              <a:spcBef>
                <a:spcPts val="1200"/>
              </a:spcBef>
              <a:spcAft>
                <a:spcPts val="0"/>
              </a:spcAft>
              <a:buClr>
                <a:schemeClr val="dk1"/>
              </a:buClr>
              <a:buSzPts val="1100"/>
              <a:buAutoNum type="arabicPeriod"/>
            </a:pPr>
            <a:r>
              <a:rPr lang="en" dirty="0"/>
              <a:t>Look at the set of encoder hidden states it received – each encoder hidden states </a:t>
            </a:r>
            <a:r>
              <a:rPr lang="en" b="1" dirty="0"/>
              <a:t>is most associated </a:t>
            </a:r>
            <a:r>
              <a:rPr lang="en" dirty="0"/>
              <a:t>with a certain word in the input sentence</a:t>
            </a:r>
            <a:endParaRPr dirty="0"/>
          </a:p>
          <a:p>
            <a:pPr marL="457200" lvl="0" indent="-298450" algn="l" rtl="0">
              <a:lnSpc>
                <a:spcPct val="115000"/>
              </a:lnSpc>
              <a:spcBef>
                <a:spcPts val="0"/>
              </a:spcBef>
              <a:spcAft>
                <a:spcPts val="0"/>
              </a:spcAft>
              <a:buClr>
                <a:schemeClr val="dk1"/>
              </a:buClr>
              <a:buSzPts val="1100"/>
              <a:buAutoNum type="arabicPeriod"/>
            </a:pPr>
            <a:r>
              <a:rPr lang="en" dirty="0"/>
              <a:t>Give each hidden states a score</a:t>
            </a:r>
            <a:endParaRPr dirty="0"/>
          </a:p>
          <a:p>
            <a:pPr marL="457200" lvl="0" indent="-298450" algn="l" rtl="0">
              <a:lnSpc>
                <a:spcPct val="115000"/>
              </a:lnSpc>
              <a:spcBef>
                <a:spcPts val="0"/>
              </a:spcBef>
              <a:spcAft>
                <a:spcPts val="0"/>
              </a:spcAft>
              <a:buClr>
                <a:schemeClr val="dk1"/>
              </a:buClr>
              <a:buSzPts val="1100"/>
              <a:buAutoNum type="arabicPeriod"/>
            </a:pPr>
            <a:r>
              <a:rPr lang="en" dirty="0"/>
              <a:t>Multiply each hidden states by its softmaxed score, thus amplifying hidden states with high scores, and drowning out hidden states with low scores</a:t>
            </a:r>
            <a:endParaRPr dirty="0"/>
          </a:p>
          <a:p>
            <a:pPr marL="0" lvl="0" indent="0" algn="l" rtl="0">
              <a:spcBef>
                <a:spcPts val="120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c718ccab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c718ccab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scoring exercise is done at each time step on the decoder side.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c718ccab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c718ccab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The attention decoder RNN takes in the embedding of the &lt;END&gt; token, and an initial decoder hidden state.</a:t>
            </a:r>
            <a:endParaRPr dirty="0"/>
          </a:p>
          <a:p>
            <a:pPr marL="457200" lvl="0" indent="-298450" algn="l" rtl="0">
              <a:lnSpc>
                <a:spcPct val="115000"/>
              </a:lnSpc>
              <a:spcBef>
                <a:spcPts val="1200"/>
              </a:spcBef>
              <a:spcAft>
                <a:spcPts val="0"/>
              </a:spcAft>
              <a:buClr>
                <a:schemeClr val="dk1"/>
              </a:buClr>
              <a:buSzPts val="1100"/>
              <a:buAutoNum type="arabicPeriod"/>
            </a:pPr>
            <a:r>
              <a:rPr lang="en" dirty="0"/>
              <a:t>The RNN processes its inputs, producing an output and a new hidden state vector (h4). The output is discarded.</a:t>
            </a:r>
            <a:endParaRPr dirty="0"/>
          </a:p>
          <a:p>
            <a:pPr marL="457200" lvl="0" indent="-298450" algn="l" rtl="0">
              <a:lnSpc>
                <a:spcPct val="115000"/>
              </a:lnSpc>
              <a:spcBef>
                <a:spcPts val="0"/>
              </a:spcBef>
              <a:spcAft>
                <a:spcPts val="0"/>
              </a:spcAft>
              <a:buClr>
                <a:schemeClr val="dk1"/>
              </a:buClr>
              <a:buSzPts val="1100"/>
              <a:buAutoNum type="arabicPeriod"/>
            </a:pPr>
            <a:r>
              <a:rPr lang="en" dirty="0"/>
              <a:t>Attention Step: We use the encoder hidden states and the h4 vector to calculate a context vector (C4) for this time step.</a:t>
            </a:r>
            <a:endParaRPr dirty="0"/>
          </a:p>
          <a:p>
            <a:pPr marL="457200" lvl="0" indent="-298450" algn="l" rtl="0">
              <a:lnSpc>
                <a:spcPct val="115000"/>
              </a:lnSpc>
              <a:spcBef>
                <a:spcPts val="0"/>
              </a:spcBef>
              <a:spcAft>
                <a:spcPts val="0"/>
              </a:spcAft>
              <a:buClr>
                <a:schemeClr val="dk1"/>
              </a:buClr>
              <a:buSzPts val="1100"/>
              <a:buAutoNum type="arabicPeriod"/>
            </a:pPr>
            <a:r>
              <a:rPr lang="en" dirty="0"/>
              <a:t>We concatenate h4 and C4 into one vector.</a:t>
            </a:r>
            <a:endParaRPr dirty="0"/>
          </a:p>
          <a:p>
            <a:pPr marL="457200" lvl="0" indent="-298450" algn="l" rtl="0">
              <a:lnSpc>
                <a:spcPct val="115000"/>
              </a:lnSpc>
              <a:spcBef>
                <a:spcPts val="0"/>
              </a:spcBef>
              <a:spcAft>
                <a:spcPts val="0"/>
              </a:spcAft>
              <a:buClr>
                <a:schemeClr val="dk1"/>
              </a:buClr>
              <a:buSzPts val="1100"/>
              <a:buAutoNum type="arabicPeriod"/>
            </a:pPr>
            <a:r>
              <a:rPr lang="en" dirty="0"/>
              <a:t>We pass this vector through a feedforward neural network (one trained jointly with the model).</a:t>
            </a:r>
            <a:endParaRPr dirty="0"/>
          </a:p>
          <a:p>
            <a:pPr marL="457200" lvl="0" indent="-298450" algn="l" rtl="0">
              <a:lnSpc>
                <a:spcPct val="115000"/>
              </a:lnSpc>
              <a:spcBef>
                <a:spcPts val="0"/>
              </a:spcBef>
              <a:spcAft>
                <a:spcPts val="0"/>
              </a:spcAft>
              <a:buClr>
                <a:schemeClr val="dk1"/>
              </a:buClr>
              <a:buSzPts val="1100"/>
              <a:buAutoNum type="arabicPeriod"/>
            </a:pPr>
            <a:r>
              <a:rPr lang="en" dirty="0"/>
              <a:t>The output of the feedforward neural networks indicates the output word of this time step.</a:t>
            </a:r>
            <a:endParaRPr dirty="0"/>
          </a:p>
          <a:p>
            <a:pPr marL="457200" lvl="0" indent="-298450" algn="l" rtl="0">
              <a:lnSpc>
                <a:spcPct val="115000"/>
              </a:lnSpc>
              <a:spcBef>
                <a:spcPts val="0"/>
              </a:spcBef>
              <a:spcAft>
                <a:spcPts val="0"/>
              </a:spcAft>
              <a:buClr>
                <a:schemeClr val="dk1"/>
              </a:buClr>
              <a:buSzPts val="1100"/>
              <a:buAutoNum type="arabicPeriod"/>
            </a:pPr>
            <a:r>
              <a:rPr lang="en" dirty="0"/>
              <a:t>Repeat for the next time steps</a:t>
            </a:r>
            <a:endParaRPr dirty="0"/>
          </a:p>
          <a:p>
            <a:pPr marL="0" lvl="0" indent="0" algn="l" rtl="0">
              <a:spcBef>
                <a:spcPts val="12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c718ccab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c718ccab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This is another way to look at which part of the input sentence,  we’re paying attention to at each decoding step</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c718ccab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c718ccab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800" dirty="0">
                <a:solidFill>
                  <a:schemeClr val="dk2"/>
                </a:solidFill>
              </a:rPr>
              <a:t>Prevent parallelization within the training examples( </a:t>
            </a:r>
            <a:r>
              <a:rPr lang="en-IN" sz="1800" dirty="0">
                <a:solidFill>
                  <a:schemeClr val="dk2"/>
                </a:solidFill>
              </a:rPr>
              <a:t>have to wait to for </a:t>
            </a:r>
            <a:r>
              <a:rPr lang="en-IN" sz="1800" dirty="0" err="1">
                <a:solidFill>
                  <a:schemeClr val="dk2"/>
                </a:solidFill>
              </a:rPr>
              <a:t>prev</a:t>
            </a:r>
            <a:r>
              <a:rPr lang="en-IN" sz="1800" dirty="0">
                <a:solidFill>
                  <a:schemeClr val="dk2"/>
                </a:solidFill>
              </a:rPr>
              <a:t> hidden state vector computation to finish to compute next hidden vector)</a:t>
            </a:r>
          </a:p>
          <a:p>
            <a:pPr marL="457200" lvl="0" indent="-342900" algn="l" rtl="0">
              <a:lnSpc>
                <a:spcPct val="115000"/>
              </a:lnSpc>
              <a:spcBef>
                <a:spcPts val="0"/>
              </a:spcBef>
              <a:spcAft>
                <a:spcPts val="0"/>
              </a:spcAft>
              <a:buClr>
                <a:schemeClr val="dk2"/>
              </a:buClr>
              <a:buSzPts val="1800"/>
              <a:buChar char="●"/>
            </a:pPr>
            <a:r>
              <a:rPr lang="en-IN" sz="1800" dirty="0">
                <a:solidFill>
                  <a:schemeClr val="dk2"/>
                </a:solidFill>
              </a:rPr>
              <a:t>Has to remember lot of information if the sentences are long and hence memory intensive, thus small batch size</a:t>
            </a:r>
          </a:p>
          <a:p>
            <a:pPr marL="457200" lvl="0" indent="-342900" algn="l" rtl="0">
              <a:lnSpc>
                <a:spcPct val="115000"/>
              </a:lnSpc>
              <a:spcBef>
                <a:spcPts val="0"/>
              </a:spcBef>
              <a:spcAft>
                <a:spcPts val="0"/>
              </a:spcAft>
              <a:buClr>
                <a:schemeClr val="dk2"/>
              </a:buClr>
              <a:buSzPts val="1800"/>
              <a:buChar char="●"/>
            </a:pPr>
            <a:endParaRPr lang="en-IN" sz="1800" dirty="0">
              <a:solidFill>
                <a:schemeClr val="dk2"/>
              </a:solidFill>
            </a:endParaRPr>
          </a:p>
          <a:p>
            <a:pPr marL="457200" lvl="0" indent="-342900" algn="l" rtl="0">
              <a:lnSpc>
                <a:spcPct val="115000"/>
              </a:lnSpc>
              <a:spcBef>
                <a:spcPts val="0"/>
              </a:spcBef>
              <a:spcAft>
                <a:spcPts val="0"/>
              </a:spcAft>
              <a:buClr>
                <a:schemeClr val="dk2"/>
              </a:buClr>
              <a:buSzPts val="1800"/>
              <a:buChar cha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5.m4a"/><Relationship Id="rId7" Type="http://schemas.openxmlformats.org/officeDocument/2006/relationships/image" Target="../media/image7.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15.m4a"/></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ai.googleblog.com/2017/08/transformer-novel-neural-network.html" TargetMode="External"/><Relationship Id="rId5" Type="http://schemas.openxmlformats.org/officeDocument/2006/relationships/hyperlink" Target="https://jalammar.github.io/illustrated-transformer/" TargetMode="External"/><Relationship Id="rId4" Type="http://schemas.openxmlformats.org/officeDocument/2006/relationships/hyperlink" Target="https://arxiv.org/abs/1706.0376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s://openreview.net/forum?id=ByxBFsRqYm" TargetMode="External"/><Relationship Id="rId3" Type="http://schemas.openxmlformats.org/officeDocument/2006/relationships/hyperlink" Target="https://arxiv.org/abs/1706.03762" TargetMode="External"/><Relationship Id="rId7" Type="http://schemas.openxmlformats.org/officeDocument/2006/relationships/hyperlink" Target="https://ai.googleblog.com/2017/08/transformer-novel-neural-network.html"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nlp.seas.harvard.edu/2018/04/03/attention.html" TargetMode="External"/><Relationship Id="rId5" Type="http://schemas.openxmlformats.org/officeDocument/2006/relationships/hyperlink" Target="https://jalammar.github.io/illustrated-transformer/" TargetMode="External"/><Relationship Id="rId10" Type="http://schemas.openxmlformats.org/officeDocument/2006/relationships/hyperlink" Target="https://arxiv.org/abs/1508.04025" TargetMode="External"/><Relationship Id="rId4" Type="http://schemas.openxmlformats.org/officeDocument/2006/relationships/hyperlink" Target="http://mlexplained.com/2017/12/29/attention-is-all-you-need-explained/" TargetMode="External"/><Relationship Id="rId9" Type="http://schemas.openxmlformats.org/officeDocument/2006/relationships/hyperlink" Target="https://arxiv.org/abs/1409.0473"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6.m4a"/><Relationship Id="rId7" Type="http://schemas.openxmlformats.org/officeDocument/2006/relationships/image" Target="../media/image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9.m4a"/><Relationship Id="rId7" Type="http://schemas.openxmlformats.org/officeDocument/2006/relationships/image" Target="../media/image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1.m4a"/><Relationship Id="rId7" Type="http://schemas.openxmlformats.org/officeDocument/2006/relationships/image" Target="../media/image5.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11.m4a"/></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3.m4a"/><Relationship Id="rId7" Type="http://schemas.openxmlformats.org/officeDocument/2006/relationships/image" Target="../media/image6.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1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44575"/>
            <a:ext cx="8520600" cy="88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Attention Is All You Need</a:t>
            </a:r>
            <a:endParaRPr dirty="0"/>
          </a:p>
        </p:txBody>
      </p:sp>
      <p:sp>
        <p:nvSpPr>
          <p:cNvPr id="55" name="Google Shape;55;p13"/>
          <p:cNvSpPr txBox="1">
            <a:spLocks noGrp="1"/>
          </p:cNvSpPr>
          <p:nvPr>
            <p:ph type="subTitle" idx="1"/>
          </p:nvPr>
        </p:nvSpPr>
        <p:spPr>
          <a:xfrm>
            <a:off x="311700" y="2187825"/>
            <a:ext cx="8520600" cy="143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Mathematics for Deep Learning Seminar</a:t>
            </a:r>
            <a:r>
              <a:rPr lang="en" sz="2400" dirty="0"/>
              <a:t> </a:t>
            </a: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400" dirty="0"/>
              <a:t>Anil kumar ES</a:t>
            </a:r>
            <a:endParaRPr sz="24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400" dirty="0"/>
              <a:t>s8anerap@stud.uni-saarland.de</a:t>
            </a:r>
            <a:endParaRPr sz="2400" dirty="0"/>
          </a:p>
        </p:txBody>
      </p:sp>
      <p:sp>
        <p:nvSpPr>
          <p:cNvPr id="56" name="Google Shape;56;p13"/>
          <p:cNvSpPr txBox="1"/>
          <p:nvPr/>
        </p:nvSpPr>
        <p:spPr>
          <a:xfrm>
            <a:off x="4933125" y="1609325"/>
            <a:ext cx="3060900" cy="410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dirty="0"/>
              <a:t>by Vaswani et al. (2018, NeurIPS)</a:t>
            </a:r>
            <a:endParaRPr sz="1200" dirty="0"/>
          </a:p>
        </p:txBody>
      </p:sp>
      <p:sp>
        <p:nvSpPr>
          <p:cNvPr id="57" name="Google Shape;57;p13"/>
          <p:cNvSpPr txBox="1"/>
          <p:nvPr/>
        </p:nvSpPr>
        <p:spPr>
          <a:xfrm>
            <a:off x="3012030" y="4533047"/>
            <a:ext cx="2019600" cy="4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		01.July.2019</a:t>
            </a:r>
            <a:endParaRPr sz="1200" dirty="0"/>
          </a:p>
        </p:txBody>
      </p:sp>
      <p:sp>
        <p:nvSpPr>
          <p:cNvPr id="2" name="Slide Number Placeholder 1">
            <a:extLst>
              <a:ext uri="{FF2B5EF4-FFF2-40B4-BE49-F238E27FC236}">
                <a16:creationId xmlns:a16="http://schemas.microsoft.com/office/drawing/2014/main" id="{C6B33722-FB54-4379-B96B-BA46D72267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dirty="0"/>
          </a:p>
        </p:txBody>
      </p:sp>
      <p:pic>
        <p:nvPicPr>
          <p:cNvPr id="3" name="Audio 2">
            <a:hlinkClick r:id="" action="ppaction://media"/>
            <a:extLst>
              <a:ext uri="{FF2B5EF4-FFF2-40B4-BE49-F238E27FC236}">
                <a16:creationId xmlns:a16="http://schemas.microsoft.com/office/drawing/2014/main" id="{2F66FD8D-A7EB-4DB6-B6FB-FC4BD48DC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05"/>
    </mc:Choice>
    <mc:Fallback>
      <p:transition spd="slow" advTm="1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Attention heatmap</a:t>
            </a:r>
            <a:endParaRPr/>
          </a:p>
        </p:txBody>
      </p:sp>
      <p:sp>
        <p:nvSpPr>
          <p:cNvPr id="115" name="Google Shape;115;p21"/>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a:solidFill>
                  <a:schemeClr val="dk1"/>
                </a:solidFill>
              </a:rPr>
              <a:t>What is attended when? - attention heatmap of output over inputs</a:t>
            </a:r>
            <a:endParaRPr sz="1400" dirty="0"/>
          </a:p>
        </p:txBody>
      </p:sp>
      <p:sp>
        <p:nvSpPr>
          <p:cNvPr id="117" name="Google Shape;117;p21"/>
          <p:cNvSpPr txBox="1"/>
          <p:nvPr/>
        </p:nvSpPr>
        <p:spPr>
          <a:xfrm>
            <a:off x="3921200" y="48628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pic>
        <p:nvPicPr>
          <p:cNvPr id="2" name="seq2seq_9">
            <a:hlinkClick r:id="" action="ppaction://media"/>
            <a:extLst>
              <a:ext uri="{FF2B5EF4-FFF2-40B4-BE49-F238E27FC236}">
                <a16:creationId xmlns:a16="http://schemas.microsoft.com/office/drawing/2014/main" id="{1A908E29-DF09-4D04-B687-E426C2B570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5526" y="1399019"/>
            <a:ext cx="7287491" cy="3382963"/>
          </a:xfrm>
          <a:prstGeom prst="rect">
            <a:avLst/>
          </a:prstGeom>
        </p:spPr>
      </p:pic>
      <p:sp>
        <p:nvSpPr>
          <p:cNvPr id="3" name="Slide Number Placeholder 2">
            <a:extLst>
              <a:ext uri="{FF2B5EF4-FFF2-40B4-BE49-F238E27FC236}">
                <a16:creationId xmlns:a16="http://schemas.microsoft.com/office/drawing/2014/main" id="{054A8D3A-62B9-48D1-AD11-7EB8DAC00D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4" name="Audio 3">
            <a:hlinkClick r:id="" action="ppaction://media"/>
            <a:extLst>
              <a:ext uri="{FF2B5EF4-FFF2-40B4-BE49-F238E27FC236}">
                <a16:creationId xmlns:a16="http://schemas.microsoft.com/office/drawing/2014/main" id="{C7AE8908-928C-4314-8054-2FC5A9EB969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audio isNarration="1">
              <p:cMediaNode vol="80000" mute="1"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Challenges with RNN </a:t>
            </a:r>
            <a:r>
              <a:rPr lang="en-IN" dirty="0"/>
              <a:t>based model</a:t>
            </a:r>
            <a:r>
              <a:rPr lang="en" dirty="0"/>
              <a:t> </a:t>
            </a:r>
            <a:endParaRPr dirty="0"/>
          </a:p>
        </p:txBody>
      </p:sp>
      <p:sp>
        <p:nvSpPr>
          <p:cNvPr id="123" name="Google Shape;123;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Recurrent computation is sequential, </a:t>
            </a:r>
            <a:r>
              <a:rPr lang="en-IN" dirty="0"/>
              <a:t>which inhibits parallelization </a:t>
            </a:r>
            <a:r>
              <a:rPr lang="en-IN" b="1" dirty="0"/>
              <a:t>within</a:t>
            </a:r>
            <a:r>
              <a:rPr lang="en-IN" dirty="0"/>
              <a:t> training examples</a:t>
            </a:r>
            <a:endParaRPr lang="en" dirty="0"/>
          </a:p>
          <a:p>
            <a:pPr marL="114300" lvl="0" indent="0" algn="l" rtl="0">
              <a:spcBef>
                <a:spcPts val="0"/>
              </a:spcBef>
              <a:spcAft>
                <a:spcPts val="0"/>
              </a:spcAft>
              <a:buSzPts val="1800"/>
              <a:buNone/>
            </a:pPr>
            <a:endParaRPr dirty="0"/>
          </a:p>
          <a:p>
            <a:pPr marL="457200" lvl="0" indent="-342900" algn="l" rtl="0">
              <a:spcBef>
                <a:spcPts val="0"/>
              </a:spcBef>
              <a:spcAft>
                <a:spcPts val="0"/>
              </a:spcAft>
              <a:buSzPts val="1800"/>
              <a:buChar char="●"/>
            </a:pPr>
            <a:r>
              <a:rPr lang="en" dirty="0"/>
              <a:t>Memory constraints limit how much parallelization can take place </a:t>
            </a:r>
            <a:r>
              <a:rPr lang="en" b="1" dirty="0"/>
              <a:t>across</a:t>
            </a:r>
            <a:r>
              <a:rPr lang="en" dirty="0"/>
              <a:t> training examples</a:t>
            </a:r>
          </a:p>
          <a:p>
            <a:pPr marL="114300" lvl="0" indent="0" algn="l" rtl="0">
              <a:spcBef>
                <a:spcPts val="0"/>
              </a:spcBef>
              <a:spcAft>
                <a:spcPts val="0"/>
              </a:spcAft>
              <a:buSzPts val="1800"/>
              <a:buNone/>
            </a:pPr>
            <a:endParaRPr dirty="0"/>
          </a:p>
          <a:p>
            <a:pPr marL="457200" lvl="0" indent="-342900" algn="l" rtl="0">
              <a:spcBef>
                <a:spcPts val="0"/>
              </a:spcBef>
              <a:spcAft>
                <a:spcPts val="0"/>
              </a:spcAft>
              <a:buSzPts val="1800"/>
              <a:buChar char="●"/>
            </a:pPr>
            <a:r>
              <a:rPr lang="en-IN" dirty="0"/>
              <a:t>Number of operations(path length) required to translate </a:t>
            </a:r>
            <a:r>
              <a:rPr lang="en" dirty="0"/>
              <a:t>a</a:t>
            </a:r>
            <a:r>
              <a:rPr lang="en-IN" dirty="0"/>
              <a:t>n</a:t>
            </a:r>
            <a:r>
              <a:rPr lang="en" dirty="0"/>
              <a:t> input word at any arbitrary position to output is O(n), n is sequence length</a:t>
            </a:r>
            <a:endParaRPr dirty="0"/>
          </a:p>
        </p:txBody>
      </p:sp>
      <p:sp>
        <p:nvSpPr>
          <p:cNvPr id="2" name="Slide Number Placeholder 1">
            <a:extLst>
              <a:ext uri="{FF2B5EF4-FFF2-40B4-BE49-F238E27FC236}">
                <a16:creationId xmlns:a16="http://schemas.microsoft.com/office/drawing/2014/main" id="{4D9DC3E4-CF42-4BBF-93A0-2FCA91260B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Suggested </a:t>
            </a:r>
            <a:r>
              <a:rPr lang="en" dirty="0"/>
              <a:t>solutions and weakness</a:t>
            </a:r>
            <a:endParaRPr dirty="0"/>
          </a:p>
        </p:txBody>
      </p:sp>
      <p:sp>
        <p:nvSpPr>
          <p:cNvPr id="129" name="Google Shape;129;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Seq2seq: different approach</a:t>
            </a:r>
            <a:endParaRPr dirty="0"/>
          </a:p>
          <a:p>
            <a:pPr marL="914400" lvl="1" indent="-317500" algn="l" rtl="0">
              <a:spcBef>
                <a:spcPts val="0"/>
              </a:spcBef>
              <a:spcAft>
                <a:spcPts val="0"/>
              </a:spcAft>
              <a:buSzPts val="1400"/>
              <a:buChar char="○"/>
            </a:pPr>
            <a:r>
              <a:rPr lang="en" dirty="0"/>
              <a:t>ConvS2S </a:t>
            </a:r>
            <a:endParaRPr dirty="0"/>
          </a:p>
          <a:p>
            <a:pPr marL="914400" lvl="1" indent="-317500" algn="l" rtl="0">
              <a:spcBef>
                <a:spcPts val="0"/>
              </a:spcBef>
              <a:spcAft>
                <a:spcPts val="0"/>
              </a:spcAft>
              <a:buSzPts val="1400"/>
              <a:buChar char="○"/>
            </a:pPr>
            <a:r>
              <a:rPr lang="en" dirty="0"/>
              <a:t>ByteNet </a:t>
            </a:r>
            <a:endParaRPr dirty="0"/>
          </a:p>
          <a:p>
            <a:pPr marL="457200" lvl="0" indent="-342900" algn="l" rtl="0">
              <a:spcBef>
                <a:spcPts val="0"/>
              </a:spcBef>
              <a:spcAft>
                <a:spcPts val="0"/>
              </a:spcAft>
              <a:buSzPts val="1800"/>
              <a:buChar char="●"/>
            </a:pPr>
            <a:r>
              <a:rPr lang="en" dirty="0"/>
              <a:t>All model use CNN as building blocks </a:t>
            </a:r>
            <a:endParaRPr dirty="0"/>
          </a:p>
          <a:p>
            <a:pPr marL="457200" lvl="0" indent="-342900" algn="l" rtl="0">
              <a:spcBef>
                <a:spcPts val="0"/>
              </a:spcBef>
              <a:spcAft>
                <a:spcPts val="0"/>
              </a:spcAft>
              <a:buSzPts val="1800"/>
              <a:buChar char="●"/>
            </a:pPr>
            <a:r>
              <a:rPr lang="en" dirty="0"/>
              <a:t>Reduces sequential computation</a:t>
            </a:r>
            <a:endParaRPr dirty="0"/>
          </a:p>
          <a:p>
            <a:pPr marL="457200" lvl="0" indent="-342900" algn="l" rtl="0">
              <a:spcBef>
                <a:spcPts val="0"/>
              </a:spcBef>
              <a:spcAft>
                <a:spcPts val="0"/>
              </a:spcAft>
              <a:buSzPts val="1800"/>
              <a:buChar char="●"/>
            </a:pPr>
            <a:r>
              <a:rPr lang="en" dirty="0"/>
              <a:t>But, </a:t>
            </a:r>
            <a:r>
              <a:rPr lang="en-IN" dirty="0"/>
              <a:t>path length</a:t>
            </a:r>
            <a:r>
              <a:rPr lang="en" dirty="0"/>
              <a:t> still grows with distance between positions</a:t>
            </a:r>
            <a:endParaRPr dirty="0"/>
          </a:p>
          <a:p>
            <a:pPr marL="457200" lvl="0" indent="-342900" algn="l" rtl="0">
              <a:spcBef>
                <a:spcPts val="0"/>
              </a:spcBef>
              <a:spcAft>
                <a:spcPts val="0"/>
              </a:spcAft>
              <a:buSzPts val="1800"/>
              <a:buChar char="●"/>
            </a:pPr>
            <a:r>
              <a:rPr lang="en-IN" dirty="0"/>
              <a:t>This</a:t>
            </a:r>
            <a:r>
              <a:rPr lang="en" dirty="0"/>
              <a:t> </a:t>
            </a:r>
            <a:r>
              <a:rPr lang="en-IN" dirty="0"/>
              <a:t>makes it</a:t>
            </a:r>
            <a:r>
              <a:rPr lang="en" dirty="0"/>
              <a:t> difficult to learn dependencies between distant positions</a:t>
            </a:r>
            <a:endParaRPr dirty="0"/>
          </a:p>
          <a:p>
            <a:pPr marL="0" lvl="0" indent="0" algn="l" rtl="0">
              <a:spcBef>
                <a:spcPts val="1600"/>
              </a:spcBef>
              <a:spcAft>
                <a:spcPts val="1600"/>
              </a:spcAft>
              <a:buNone/>
            </a:pPr>
            <a:r>
              <a:rPr lang="en" dirty="0"/>
              <a:t> 	</a:t>
            </a:r>
            <a:endParaRPr dirty="0"/>
          </a:p>
        </p:txBody>
      </p:sp>
      <p:sp>
        <p:nvSpPr>
          <p:cNvPr id="2" name="Slide Number Placeholder 1">
            <a:extLst>
              <a:ext uri="{FF2B5EF4-FFF2-40B4-BE49-F238E27FC236}">
                <a16:creationId xmlns:a16="http://schemas.microsoft.com/office/drawing/2014/main" id="{8015CE8F-30D1-4E76-B566-264EE28785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F0E-80FD-46F8-93C5-F0DA74B24B16}"/>
              </a:ext>
            </a:extLst>
          </p:cNvPr>
          <p:cNvSpPr>
            <a:spLocks noGrp="1"/>
          </p:cNvSpPr>
          <p:nvPr>
            <p:ph type="title"/>
          </p:nvPr>
        </p:nvSpPr>
        <p:spPr/>
        <p:txBody>
          <a:bodyPr/>
          <a:lstStyle/>
          <a:p>
            <a:r>
              <a:rPr lang="en-IN" dirty="0"/>
              <a:t>		         Transformer Model</a:t>
            </a:r>
          </a:p>
        </p:txBody>
      </p:sp>
      <p:sp>
        <p:nvSpPr>
          <p:cNvPr id="3" name="Text Placeholder 2">
            <a:extLst>
              <a:ext uri="{FF2B5EF4-FFF2-40B4-BE49-F238E27FC236}">
                <a16:creationId xmlns:a16="http://schemas.microsoft.com/office/drawing/2014/main" id="{0A3C1151-2899-41CF-B42B-391C8A0A123D}"/>
              </a:ext>
            </a:extLst>
          </p:cNvPr>
          <p:cNvSpPr>
            <a:spLocks noGrp="1"/>
          </p:cNvSpPr>
          <p:nvPr>
            <p:ph type="body" idx="1"/>
          </p:nvPr>
        </p:nvSpPr>
        <p:spPr/>
        <p:txBody>
          <a:bodyPr/>
          <a:lstStyle/>
          <a:p>
            <a:pPr marL="114300" indent="0" algn="ctr">
              <a:buNone/>
            </a:pPr>
            <a:endParaRPr lang="en-IN" i="1" dirty="0"/>
          </a:p>
          <a:p>
            <a:pPr marL="114300" indent="0" algn="ctr">
              <a:buNone/>
            </a:pPr>
            <a:endParaRPr lang="en-IN" i="1" dirty="0"/>
          </a:p>
          <a:p>
            <a:pPr marL="114300" indent="0" algn="ctr">
              <a:buNone/>
            </a:pPr>
            <a:endParaRPr lang="en-IN" i="1" dirty="0"/>
          </a:p>
          <a:p>
            <a:pPr marL="114300" indent="0" algn="ctr">
              <a:buNone/>
            </a:pPr>
            <a:endParaRPr lang="en-IN" i="1" dirty="0"/>
          </a:p>
          <a:p>
            <a:pPr marL="114300" indent="0" algn="ctr">
              <a:buNone/>
            </a:pPr>
            <a:r>
              <a:rPr lang="en-IN" i="1" dirty="0"/>
              <a:t>Based solely on attention mechanisms, without any recurrence or convolutions entirely</a:t>
            </a:r>
          </a:p>
        </p:txBody>
      </p:sp>
      <p:sp>
        <p:nvSpPr>
          <p:cNvPr id="4" name="Slide Number Placeholder 3">
            <a:extLst>
              <a:ext uri="{FF2B5EF4-FFF2-40B4-BE49-F238E27FC236}">
                <a16:creationId xmlns:a16="http://schemas.microsoft.com/office/drawing/2014/main" id="{4EA4D69C-5445-4D57-87A1-893ECB5E8C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84324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2681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Transformer </a:t>
            </a:r>
            <a:r>
              <a:rPr lang="en-IN" dirty="0"/>
              <a:t>Architecture</a:t>
            </a:r>
            <a:endParaRPr dirty="0"/>
          </a:p>
        </p:txBody>
      </p:sp>
      <p:pic>
        <p:nvPicPr>
          <p:cNvPr id="135" name="Google Shape;135;p24"/>
          <p:cNvPicPr preferRelativeResize="0"/>
          <p:nvPr/>
        </p:nvPicPr>
        <p:blipFill>
          <a:blip r:embed="rId3">
            <a:alphaModFix/>
          </a:blip>
          <a:stretch>
            <a:fillRect/>
          </a:stretch>
        </p:blipFill>
        <p:spPr>
          <a:xfrm>
            <a:off x="5758481" y="601165"/>
            <a:ext cx="3082561" cy="4354375"/>
          </a:xfrm>
          <a:prstGeom prst="rect">
            <a:avLst/>
          </a:prstGeom>
          <a:noFill/>
          <a:ln>
            <a:noFill/>
          </a:ln>
        </p:spPr>
      </p:pic>
      <p:sp>
        <p:nvSpPr>
          <p:cNvPr id="136" name="Google Shape;136;p24"/>
          <p:cNvSpPr/>
          <p:nvPr/>
        </p:nvSpPr>
        <p:spPr>
          <a:xfrm>
            <a:off x="5788380" y="2140990"/>
            <a:ext cx="1445700" cy="2811300"/>
          </a:xfrm>
          <a:prstGeom prst="rect">
            <a:avLst/>
          </a:prstGeom>
          <a:noFill/>
          <a:ln w="19050" cap="flat" cmpd="sng">
            <a:solidFill>
              <a:srgbClr val="38761D"/>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8761D"/>
              </a:solidFill>
            </a:endParaRPr>
          </a:p>
        </p:txBody>
      </p:sp>
      <p:sp>
        <p:nvSpPr>
          <p:cNvPr id="137" name="Google Shape;137;p24"/>
          <p:cNvSpPr/>
          <p:nvPr/>
        </p:nvSpPr>
        <p:spPr>
          <a:xfrm>
            <a:off x="7326380" y="677365"/>
            <a:ext cx="1411500" cy="4278600"/>
          </a:xfrm>
          <a:prstGeom prst="rect">
            <a:avLst/>
          </a:prstGeom>
          <a:noFill/>
          <a:ln w="19050" cap="flat" cmpd="sng">
            <a:solidFill>
              <a:srgbClr val="E06666"/>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4"/>
          <p:cNvSpPr txBox="1"/>
          <p:nvPr/>
        </p:nvSpPr>
        <p:spPr>
          <a:xfrm>
            <a:off x="5955455" y="1825040"/>
            <a:ext cx="9081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8761D"/>
                </a:solidFill>
              </a:rPr>
              <a:t>Encoder</a:t>
            </a:r>
            <a:endParaRPr>
              <a:solidFill>
                <a:srgbClr val="38761D"/>
              </a:solidFill>
            </a:endParaRPr>
          </a:p>
        </p:txBody>
      </p:sp>
      <p:sp>
        <p:nvSpPr>
          <p:cNvPr id="139" name="Google Shape;139;p24"/>
          <p:cNvSpPr txBox="1"/>
          <p:nvPr/>
        </p:nvSpPr>
        <p:spPr>
          <a:xfrm>
            <a:off x="7479455" y="377240"/>
            <a:ext cx="9081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8761D"/>
                </a:solidFill>
              </a:rPr>
              <a:t>Decoder</a:t>
            </a:r>
            <a:endParaRPr>
              <a:solidFill>
                <a:srgbClr val="38761D"/>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5D1F29-5219-43C1-9211-8F654918399C}"/>
                  </a:ext>
                </a:extLst>
              </p:cNvPr>
              <p:cNvSpPr txBox="1"/>
              <p:nvPr/>
            </p:nvSpPr>
            <p:spPr>
              <a:xfrm>
                <a:off x="579120" y="1209040"/>
                <a:ext cx="3992880" cy="3323987"/>
              </a:xfrm>
              <a:prstGeom prst="rect">
                <a:avLst/>
              </a:prstGeom>
              <a:noFill/>
            </p:spPr>
            <p:txBody>
              <a:bodyPr wrap="square" rtlCol="0">
                <a:spAutoFit/>
              </a:bodyPr>
              <a:lstStyle/>
              <a:p>
                <a:pPr marL="285750" indent="-285750">
                  <a:buFont typeface="Arial" panose="020B0604020202020204" pitchFamily="34" charset="0"/>
                  <a:buChar char="•"/>
                </a:pPr>
                <a:r>
                  <a:rPr lang="en-IN" dirty="0"/>
                  <a:t>Encoder-decoder structure</a:t>
                </a:r>
              </a:p>
              <a:p>
                <a:endParaRPr lang="en-IN" dirty="0"/>
              </a:p>
              <a:p>
                <a:pPr marL="285750" indent="-285750">
                  <a:buFont typeface="Arial" panose="020B0604020202020204" pitchFamily="34" charset="0"/>
                  <a:buChar char="•"/>
                </a:pPr>
                <a:r>
                  <a:rPr lang="en-IN" b="1" dirty="0"/>
                  <a:t>Encoder</a:t>
                </a:r>
                <a:r>
                  <a:rPr lang="en-IN" dirty="0"/>
                  <a:t>: maps an input sequence of symbol representation </a:t>
                </a:r>
                <a14:m>
                  <m:oMath xmlns:m="http://schemas.openxmlformats.org/officeDocument/2006/math">
                    <m:r>
                      <a:rPr lang="en-IN" b="0" i="0" smtClean="0">
                        <a:latin typeface="Cambria Math" panose="02040503050406030204" pitchFamily="18" charset="0"/>
                      </a:rPr>
                      <m:t> </m:t>
                    </m:r>
                    <m:r>
                      <m:rPr>
                        <m:sty m:val="p"/>
                      </m:rPr>
                      <a:rPr lang="en-IN" b="0" i="0" smtClean="0">
                        <a:latin typeface="Cambria Math" panose="02040503050406030204" pitchFamily="18" charset="0"/>
                      </a:rPr>
                      <m:t>X</m:t>
                    </m:r>
                    <m:r>
                      <a:rPr lang="en-IN" b="0" i="0" smtClean="0">
                        <a:latin typeface="Cambria Math" panose="02040503050406030204" pitchFamily="18" charset="0"/>
                      </a:rPr>
                      <m:t>=</m:t>
                    </m:r>
                    <m:r>
                      <a:rPr lang="en-IN" b="0" i="1" smtClean="0">
                        <a:latin typeface="Cambria Math" panose="02040503050406030204" pitchFamily="18" charset="0"/>
                      </a:rPr>
                      <m:t>(</m:t>
                    </m:r>
                    <m:r>
                      <a:rPr lang="en-IN" b="0" i="1" smtClean="0">
                        <a:latin typeface="Cambria Math" panose="02040503050406030204" pitchFamily="18" charset="0"/>
                      </a:rPr>
                      <m:t>𝑥</m:t>
                    </m:r>
                    <m:r>
                      <a:rPr lang="en-IN" b="0" i="1" baseline="-25000" smtClean="0">
                        <a:latin typeface="Cambria Math" panose="02040503050406030204" pitchFamily="18" charset="0"/>
                      </a:rPr>
                      <m:t>1</m:t>
                    </m:r>
                    <m:r>
                      <a:rPr lang="en-IN" b="0" i="1" smtClean="0">
                        <a:latin typeface="Cambria Math" panose="02040503050406030204" pitchFamily="18" charset="0"/>
                      </a:rPr>
                      <m:t>,…,</m:t>
                    </m:r>
                    <m:r>
                      <a:rPr lang="en-IN" b="0" i="1" smtClean="0">
                        <a:latin typeface="Cambria Math" panose="02040503050406030204" pitchFamily="18" charset="0"/>
                      </a:rPr>
                      <m:t>𝑥𝑛</m:t>
                    </m:r>
                    <m:r>
                      <a:rPr lang="en-IN" b="0" i="1" smtClean="0">
                        <a:latin typeface="Cambria Math" panose="02040503050406030204" pitchFamily="18" charset="0"/>
                      </a:rPr>
                      <m:t> )</m:t>
                    </m:r>
                  </m:oMath>
                </a14:m>
                <a:r>
                  <a:rPr lang="en-IN" dirty="0"/>
                  <a:t> to continuous representations </a:t>
                </a:r>
                <a14:m>
                  <m:oMath xmlns:m="http://schemas.openxmlformats.org/officeDocument/2006/math">
                    <m:r>
                      <a:rPr lang="en-IN">
                        <a:latin typeface="Cambria Math" panose="02040503050406030204" pitchFamily="18" charset="0"/>
                      </a:rPr>
                      <m:t> </m:t>
                    </m:r>
                    <m:r>
                      <m:rPr>
                        <m:sty m:val="p"/>
                      </m:rPr>
                      <a:rPr lang="en-IN" b="0" i="0" smtClean="0">
                        <a:latin typeface="Cambria Math" panose="02040503050406030204" pitchFamily="18" charset="0"/>
                      </a:rPr>
                      <m:t>Z</m:t>
                    </m:r>
                    <m:r>
                      <a:rPr lang="en-IN">
                        <a:latin typeface="Cambria Math" panose="02040503050406030204" pitchFamily="18" charset="0"/>
                      </a:rPr>
                      <m:t>=</m:t>
                    </m:r>
                    <m:d>
                      <m:dPr>
                        <m:ctrlPr>
                          <a:rPr lang="en-IN" b="0" i="1" smtClean="0">
                            <a:latin typeface="Cambria Math" panose="02040503050406030204" pitchFamily="18" charset="0"/>
                          </a:rPr>
                        </m:ctrlPr>
                      </m:dPr>
                      <m:e>
                        <m:r>
                          <a:rPr lang="en-IN" b="0" i="1" smtClean="0">
                            <a:latin typeface="Cambria Math" panose="02040503050406030204" pitchFamily="18" charset="0"/>
                          </a:rPr>
                          <m:t>𝑧</m:t>
                        </m:r>
                        <m:r>
                          <a:rPr lang="en-IN" i="1" baseline="-25000">
                            <a:latin typeface="Cambria Math" panose="02040503050406030204" pitchFamily="18" charset="0"/>
                          </a:rPr>
                          <m:t>1</m:t>
                        </m:r>
                        <m:r>
                          <a:rPr lang="en-IN" i="1">
                            <a:latin typeface="Cambria Math" panose="02040503050406030204" pitchFamily="18" charset="0"/>
                          </a:rPr>
                          <m:t>,…,</m:t>
                        </m:r>
                        <m:r>
                          <a:rPr lang="en-IN" b="0" i="1" smtClean="0">
                            <a:latin typeface="Cambria Math" panose="02040503050406030204" pitchFamily="18" charset="0"/>
                          </a:rPr>
                          <m:t>𝑧</m:t>
                        </m:r>
                        <m:r>
                          <a:rPr lang="en-IN" i="1" baseline="-25000">
                            <a:latin typeface="Cambria Math" panose="02040503050406030204" pitchFamily="18" charset="0"/>
                          </a:rPr>
                          <m:t>𝑛</m:t>
                        </m:r>
                        <m:r>
                          <a:rPr lang="en-IN" i="1">
                            <a:latin typeface="Cambria Math" panose="02040503050406030204" pitchFamily="18" charset="0"/>
                          </a:rPr>
                          <m:t> </m:t>
                        </m:r>
                      </m:e>
                    </m:d>
                  </m:oMath>
                </a14:m>
                <a:endParaRPr lang="en-IN" dirty="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b="1" dirty="0"/>
                  <a:t>Decoder</a:t>
                </a:r>
                <a:r>
                  <a:rPr lang="en-IN" dirty="0"/>
                  <a:t>: Given </a:t>
                </a:r>
                <a14:m>
                  <m:oMath xmlns:m="http://schemas.openxmlformats.org/officeDocument/2006/math">
                    <m:r>
                      <m:rPr>
                        <m:sty m:val="p"/>
                      </m:rPr>
                      <a:rPr lang="en-IN">
                        <a:latin typeface="Cambria Math" panose="02040503050406030204" pitchFamily="18" charset="0"/>
                      </a:rPr>
                      <m:t>Z</m:t>
                    </m:r>
                  </m:oMath>
                </a14:m>
                <a:r>
                  <a:rPr lang="en-IN" dirty="0"/>
                  <a:t>, generates an output sequence of symbols </a:t>
                </a:r>
                <a14:m>
                  <m:oMath xmlns:m="http://schemas.openxmlformats.org/officeDocument/2006/math">
                    <m:r>
                      <m:rPr>
                        <m:sty m:val="p"/>
                      </m:rPr>
                      <a:rPr lang="en-IN" dirty="0" smtClean="0">
                        <a:latin typeface="Cambria Math" panose="02040503050406030204" pitchFamily="18" charset="0"/>
                      </a:rPr>
                      <m:t>Y</m:t>
                    </m:r>
                    <m:r>
                      <a:rPr lang="en-IN">
                        <a:latin typeface="Cambria Math" panose="02040503050406030204" pitchFamily="18" charset="0"/>
                      </a:rPr>
                      <m:t>=</m:t>
                    </m:r>
                    <m:d>
                      <m:dPr>
                        <m:ctrlPr>
                          <a:rPr lang="en-IN" i="1">
                            <a:latin typeface="Cambria Math" panose="02040503050406030204" pitchFamily="18" charset="0"/>
                          </a:rPr>
                        </m:ctrlPr>
                      </m:dPr>
                      <m:e>
                        <m:r>
                          <a:rPr lang="en-IN" b="0" i="1" smtClean="0">
                            <a:latin typeface="Cambria Math" panose="02040503050406030204" pitchFamily="18" charset="0"/>
                          </a:rPr>
                          <m:t>𝑦</m:t>
                        </m:r>
                        <m:r>
                          <a:rPr lang="en-IN" i="1" baseline="-25000">
                            <a:latin typeface="Cambria Math" panose="02040503050406030204" pitchFamily="18" charset="0"/>
                          </a:rPr>
                          <m:t>1</m:t>
                        </m:r>
                        <m:r>
                          <a:rPr lang="en-IN" i="1">
                            <a:latin typeface="Cambria Math" panose="02040503050406030204" pitchFamily="18" charset="0"/>
                          </a:rPr>
                          <m:t>,…,</m:t>
                        </m:r>
                        <m:r>
                          <a:rPr lang="en-IN" b="0" i="1" smtClean="0">
                            <a:latin typeface="Cambria Math" panose="02040503050406030204" pitchFamily="18" charset="0"/>
                          </a:rPr>
                          <m:t>𝑦</m:t>
                        </m:r>
                        <m:r>
                          <a:rPr lang="en-IN" b="0" i="1" baseline="-25000" smtClean="0">
                            <a:latin typeface="Cambria Math" panose="02040503050406030204" pitchFamily="18" charset="0"/>
                          </a:rPr>
                          <m:t>𝑚</m:t>
                        </m:r>
                        <m:r>
                          <a:rPr lang="en-IN" i="1">
                            <a:latin typeface="Cambria Math" panose="02040503050406030204" pitchFamily="18" charset="0"/>
                          </a:rPr>
                          <m:t> </m:t>
                        </m:r>
                      </m:e>
                    </m:d>
                  </m:oMath>
                </a14:m>
                <a:endParaRPr lang="en-IN" dirty="0"/>
              </a:p>
              <a:p>
                <a:endParaRPr lang="en-IN" dirty="0"/>
              </a:p>
              <a:p>
                <a:pPr marL="285750" indent="-285750">
                  <a:buFont typeface="Arial" panose="020B0604020202020204" pitchFamily="34" charset="0"/>
                  <a:buChar char="•"/>
                </a:pPr>
                <a:r>
                  <a:rPr lang="en-IN" dirty="0"/>
                  <a:t>At each decoding step, model is auto-regressive</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Positional encoding adds the positional information of words</a:t>
                </a:r>
              </a:p>
              <a:p>
                <a:pPr marL="285750" indent="-285750">
                  <a:buFont typeface="Arial" panose="020B0604020202020204" pitchFamily="34" charset="0"/>
                  <a:buChar char="•"/>
                </a:pPr>
                <a:endParaRPr lang="en-IN" dirty="0"/>
              </a:p>
            </p:txBody>
          </p:sp>
        </mc:Choice>
        <mc:Fallback xmlns="">
          <p:sp>
            <p:nvSpPr>
              <p:cNvPr id="2" name="TextBox 1">
                <a:extLst>
                  <a:ext uri="{FF2B5EF4-FFF2-40B4-BE49-F238E27FC236}">
                    <a16:creationId xmlns:a16="http://schemas.microsoft.com/office/drawing/2014/main" id="{1F5D1F29-5219-43C1-9211-8F654918399C}"/>
                  </a:ext>
                </a:extLst>
              </p:cNvPr>
              <p:cNvSpPr txBox="1">
                <a:spLocks noRot="1" noChangeAspect="1" noMove="1" noResize="1" noEditPoints="1" noAdjustHandles="1" noChangeArrowheads="1" noChangeShapeType="1" noTextEdit="1"/>
              </p:cNvSpPr>
              <p:nvPr/>
            </p:nvSpPr>
            <p:spPr>
              <a:xfrm>
                <a:off x="579120" y="1209040"/>
                <a:ext cx="3992880" cy="3323987"/>
              </a:xfrm>
              <a:prstGeom prst="rect">
                <a:avLst/>
              </a:prstGeom>
              <a:blipFill>
                <a:blip r:embed="rId4"/>
                <a:stretch>
                  <a:fillRect l="-153" t="-183"/>
                </a:stretch>
              </a:blipFill>
            </p:spPr>
            <p:txBody>
              <a:bodyPr/>
              <a:lstStyle/>
              <a:p>
                <a:r>
                  <a:rPr lang="en-IN">
                    <a:noFill/>
                  </a:rPr>
                  <a:t> </a:t>
                </a:r>
              </a:p>
            </p:txBody>
          </p:sp>
        </mc:Fallback>
      </mc:AlternateContent>
      <p:sp>
        <p:nvSpPr>
          <p:cNvPr id="3" name="Slide Number Placeholder 2">
            <a:extLst>
              <a:ext uri="{FF2B5EF4-FFF2-40B4-BE49-F238E27FC236}">
                <a16:creationId xmlns:a16="http://schemas.microsoft.com/office/drawing/2014/main" id="{7D2BF7B7-F841-423C-A638-E5CA99FF6F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2681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Encoder</a:t>
            </a:r>
            <a:endParaRPr dirty="0"/>
          </a:p>
        </p:txBody>
      </p:sp>
      <p:pic>
        <p:nvPicPr>
          <p:cNvPr id="135" name="Google Shape;135;p24"/>
          <p:cNvPicPr preferRelativeResize="0"/>
          <p:nvPr/>
        </p:nvPicPr>
        <p:blipFill>
          <a:blip r:embed="rId3">
            <a:alphaModFix/>
          </a:blip>
          <a:stretch>
            <a:fillRect/>
          </a:stretch>
        </p:blipFill>
        <p:spPr>
          <a:xfrm>
            <a:off x="5758481" y="601165"/>
            <a:ext cx="3082561" cy="4354375"/>
          </a:xfrm>
          <a:prstGeom prst="rect">
            <a:avLst/>
          </a:prstGeom>
          <a:noFill/>
          <a:ln>
            <a:noFill/>
          </a:ln>
        </p:spPr>
      </p:pic>
      <p:sp>
        <p:nvSpPr>
          <p:cNvPr id="2" name="TextBox 1">
            <a:extLst>
              <a:ext uri="{FF2B5EF4-FFF2-40B4-BE49-F238E27FC236}">
                <a16:creationId xmlns:a16="http://schemas.microsoft.com/office/drawing/2014/main" id="{1F5D1F29-5219-43C1-9211-8F654918399C}"/>
              </a:ext>
            </a:extLst>
          </p:cNvPr>
          <p:cNvSpPr txBox="1"/>
          <p:nvPr/>
        </p:nvSpPr>
        <p:spPr>
          <a:xfrm>
            <a:off x="579120" y="1209040"/>
            <a:ext cx="3992880" cy="3108543"/>
          </a:xfrm>
          <a:prstGeom prst="rect">
            <a:avLst/>
          </a:prstGeom>
          <a:noFill/>
        </p:spPr>
        <p:txBody>
          <a:bodyPr wrap="square" rtlCol="0">
            <a:spAutoFit/>
          </a:bodyPr>
          <a:lstStyle/>
          <a:p>
            <a:pPr marL="285750" indent="-285750">
              <a:buFont typeface="Arial" panose="020B0604020202020204" pitchFamily="34" charset="0"/>
              <a:buChar char="•"/>
            </a:pPr>
            <a:r>
              <a:rPr lang="en-US" dirty="0"/>
              <a:t>Composed of a stack of N = 6 identical layers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Each layer has 2 sub-layers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Multi-Head self-attention mechanism and position-wise fully connected FFN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Residual connections around each of sublayer followed by layer Normalization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output dimensions must be same(d</a:t>
            </a:r>
            <a:r>
              <a:rPr lang="en-US" baseline="-25000" dirty="0"/>
              <a:t>model</a:t>
            </a:r>
            <a:r>
              <a:rPr lang="en-US" dirty="0"/>
              <a:t>=512)</a:t>
            </a:r>
            <a:endParaRPr lang="en-IN" dirty="0"/>
          </a:p>
          <a:p>
            <a:r>
              <a:rPr lang="en-IN" dirty="0"/>
              <a:t>	</a:t>
            </a:r>
          </a:p>
        </p:txBody>
      </p:sp>
      <p:sp>
        <p:nvSpPr>
          <p:cNvPr id="3" name="Slide Number Placeholder 2">
            <a:extLst>
              <a:ext uri="{FF2B5EF4-FFF2-40B4-BE49-F238E27FC236}">
                <a16:creationId xmlns:a16="http://schemas.microsoft.com/office/drawing/2014/main" id="{D3F12538-71AB-4E4C-B76E-ECCA00BC51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10" name="Google Shape;136;p24">
            <a:extLst>
              <a:ext uri="{FF2B5EF4-FFF2-40B4-BE49-F238E27FC236}">
                <a16:creationId xmlns:a16="http://schemas.microsoft.com/office/drawing/2014/main" id="{F9A8268B-1435-494B-A924-830605C837D0}"/>
              </a:ext>
            </a:extLst>
          </p:cNvPr>
          <p:cNvSpPr/>
          <p:nvPr/>
        </p:nvSpPr>
        <p:spPr>
          <a:xfrm>
            <a:off x="5788380" y="2140990"/>
            <a:ext cx="1445700" cy="2811300"/>
          </a:xfrm>
          <a:prstGeom prst="rect">
            <a:avLst/>
          </a:prstGeom>
          <a:noFill/>
          <a:ln w="19050" cap="flat" cmpd="sng">
            <a:solidFill>
              <a:srgbClr val="38761D"/>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8761D"/>
              </a:solidFill>
            </a:endParaRPr>
          </a:p>
        </p:txBody>
      </p:sp>
      <p:sp>
        <p:nvSpPr>
          <p:cNvPr id="11" name="Google Shape;138;p24">
            <a:extLst>
              <a:ext uri="{FF2B5EF4-FFF2-40B4-BE49-F238E27FC236}">
                <a16:creationId xmlns:a16="http://schemas.microsoft.com/office/drawing/2014/main" id="{CC630866-5D85-4473-A796-19EBA74A1D41}"/>
              </a:ext>
            </a:extLst>
          </p:cNvPr>
          <p:cNvSpPr txBox="1"/>
          <p:nvPr/>
        </p:nvSpPr>
        <p:spPr>
          <a:xfrm>
            <a:off x="5955455" y="1825040"/>
            <a:ext cx="9081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8761D"/>
                </a:solidFill>
              </a:rPr>
              <a:t>Encoder</a:t>
            </a:r>
            <a:endParaRPr dirty="0">
              <a:solidFill>
                <a:srgbClr val="38761D"/>
              </a:solidFill>
            </a:endParaRPr>
          </a:p>
        </p:txBody>
      </p:sp>
    </p:spTree>
    <p:extLst>
      <p:ext uri="{BB962C8B-B14F-4D97-AF65-F5344CB8AC3E}">
        <p14:creationId xmlns:p14="http://schemas.microsoft.com/office/powerpoint/2010/main" val="3568219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268125"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Decoder</a:t>
            </a:r>
            <a:endParaRPr dirty="0"/>
          </a:p>
        </p:txBody>
      </p:sp>
      <p:pic>
        <p:nvPicPr>
          <p:cNvPr id="135" name="Google Shape;135;p24"/>
          <p:cNvPicPr preferRelativeResize="0"/>
          <p:nvPr/>
        </p:nvPicPr>
        <p:blipFill>
          <a:blip r:embed="rId3">
            <a:alphaModFix/>
          </a:blip>
          <a:stretch>
            <a:fillRect/>
          </a:stretch>
        </p:blipFill>
        <p:spPr>
          <a:xfrm>
            <a:off x="5758481" y="601165"/>
            <a:ext cx="3082561" cy="4354375"/>
          </a:xfrm>
          <a:prstGeom prst="rect">
            <a:avLst/>
          </a:prstGeom>
          <a:noFill/>
          <a:ln>
            <a:noFill/>
          </a:ln>
        </p:spPr>
      </p:pic>
      <p:sp>
        <p:nvSpPr>
          <p:cNvPr id="2" name="TextBox 1">
            <a:extLst>
              <a:ext uri="{FF2B5EF4-FFF2-40B4-BE49-F238E27FC236}">
                <a16:creationId xmlns:a16="http://schemas.microsoft.com/office/drawing/2014/main" id="{1F5D1F29-5219-43C1-9211-8F654918399C}"/>
              </a:ext>
            </a:extLst>
          </p:cNvPr>
          <p:cNvSpPr txBox="1"/>
          <p:nvPr/>
        </p:nvSpPr>
        <p:spPr>
          <a:xfrm>
            <a:off x="579120" y="1209040"/>
            <a:ext cx="4297680" cy="3323987"/>
          </a:xfrm>
          <a:prstGeom prst="rect">
            <a:avLst/>
          </a:prstGeom>
          <a:noFill/>
        </p:spPr>
        <p:txBody>
          <a:bodyPr wrap="square" rtlCol="0">
            <a:spAutoFit/>
          </a:bodyPr>
          <a:lstStyle/>
          <a:p>
            <a:pPr marL="285750" indent="-285750">
              <a:buFont typeface="Arial" panose="020B0604020202020204" pitchFamily="34" charset="0"/>
              <a:buChar char="•"/>
            </a:pPr>
            <a:r>
              <a:rPr lang="en-US" dirty="0"/>
              <a:t>Composed of a stack of N = 6 identical layers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Each layer has 3 sub-layers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Multi-Head self-attention mechanism, position-wise fully connected FFN and MHA over output of encoder stack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Employed masking at the MHA self-attention mechanism to prevent positions from attending subsequent positions.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Residual connections around each of sublayer followed by layer Normalization</a:t>
            </a:r>
          </a:p>
          <a:p>
            <a:r>
              <a:rPr lang="en-IN" dirty="0"/>
              <a:t>	</a:t>
            </a:r>
          </a:p>
        </p:txBody>
      </p:sp>
      <p:sp>
        <p:nvSpPr>
          <p:cNvPr id="3" name="Slide Number Placeholder 2">
            <a:extLst>
              <a:ext uri="{FF2B5EF4-FFF2-40B4-BE49-F238E27FC236}">
                <a16:creationId xmlns:a16="http://schemas.microsoft.com/office/drawing/2014/main" id="{CA09CD75-E8BC-4119-B86B-E9A9970C2F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10" name="Google Shape;137;p24">
            <a:extLst>
              <a:ext uri="{FF2B5EF4-FFF2-40B4-BE49-F238E27FC236}">
                <a16:creationId xmlns:a16="http://schemas.microsoft.com/office/drawing/2014/main" id="{5CB9BB0D-7C00-4E1A-A442-4411548043C8}"/>
              </a:ext>
            </a:extLst>
          </p:cNvPr>
          <p:cNvSpPr/>
          <p:nvPr/>
        </p:nvSpPr>
        <p:spPr>
          <a:xfrm>
            <a:off x="7326380" y="677365"/>
            <a:ext cx="1411500" cy="4278600"/>
          </a:xfrm>
          <a:prstGeom prst="rect">
            <a:avLst/>
          </a:prstGeom>
          <a:noFill/>
          <a:ln w="19050" cap="flat" cmpd="sng">
            <a:solidFill>
              <a:srgbClr val="E06666"/>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9;p24">
            <a:extLst>
              <a:ext uri="{FF2B5EF4-FFF2-40B4-BE49-F238E27FC236}">
                <a16:creationId xmlns:a16="http://schemas.microsoft.com/office/drawing/2014/main" id="{0EC7F145-37F7-46A9-A897-3708B8298195}"/>
              </a:ext>
            </a:extLst>
          </p:cNvPr>
          <p:cNvSpPr txBox="1"/>
          <p:nvPr/>
        </p:nvSpPr>
        <p:spPr>
          <a:xfrm>
            <a:off x="7479455" y="377240"/>
            <a:ext cx="9081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0000"/>
                </a:solidFill>
              </a:rPr>
              <a:t>Decoder</a:t>
            </a:r>
            <a:endParaRPr dirty="0">
              <a:solidFill>
                <a:srgbClr val="FF0000"/>
              </a:solidFill>
            </a:endParaRPr>
          </a:p>
        </p:txBody>
      </p:sp>
    </p:spTree>
    <p:extLst>
      <p:ext uri="{BB962C8B-B14F-4D97-AF65-F5344CB8AC3E}">
        <p14:creationId xmlns:p14="http://schemas.microsoft.com/office/powerpoint/2010/main" val="32998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Self-attention intuition</a:t>
            </a:r>
            <a:endParaRPr/>
          </a:p>
        </p:txBody>
      </p:sp>
      <p:sp>
        <p:nvSpPr>
          <p:cNvPr id="164" name="Google Shape;16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FCE5CD"/>
                </a:solidFill>
              </a:rPr>
              <a:t> </a:t>
            </a:r>
            <a:endParaRPr b="1">
              <a:solidFill>
                <a:srgbClr val="FCE5CD"/>
              </a:solidFill>
            </a:endParaRPr>
          </a:p>
        </p:txBody>
      </p:sp>
      <p:sp>
        <p:nvSpPr>
          <p:cNvPr id="165" name="Google Shape;165;p27"/>
          <p:cNvSpPr txBox="1"/>
          <p:nvPr/>
        </p:nvSpPr>
        <p:spPr>
          <a:xfrm>
            <a:off x="445800" y="1769400"/>
            <a:ext cx="41262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highlight>
                  <a:srgbClr val="F4CCCC"/>
                </a:highlight>
                <a:latin typeface="Times New Roman"/>
                <a:ea typeface="Times New Roman"/>
                <a:cs typeface="Times New Roman"/>
                <a:sym typeface="Times New Roman"/>
              </a:rPr>
              <a:t>”</a:t>
            </a:r>
            <a:r>
              <a:rPr lang="en" sz="1200">
                <a:solidFill>
                  <a:srgbClr val="CC0000"/>
                </a:solidFill>
                <a:highlight>
                  <a:srgbClr val="F4CCCC"/>
                </a:highlight>
                <a:latin typeface="Times New Roman"/>
                <a:ea typeface="Times New Roman"/>
                <a:cs typeface="Times New Roman"/>
                <a:sym typeface="Times New Roman"/>
              </a:rPr>
              <a:t>The animal didn't cross the street because it was too tired</a:t>
            </a:r>
            <a:r>
              <a:rPr lang="en" sz="1200">
                <a:highlight>
                  <a:srgbClr val="F4CCCC"/>
                </a:highlight>
                <a:latin typeface="Times New Roman"/>
                <a:ea typeface="Times New Roman"/>
                <a:cs typeface="Times New Roman"/>
                <a:sym typeface="Times New Roman"/>
              </a:rPr>
              <a:t>”</a:t>
            </a:r>
            <a:endParaRPr sz="1200">
              <a:highlight>
                <a:srgbClr val="F4CCCC"/>
              </a:highlight>
              <a:latin typeface="Times New Roman"/>
              <a:ea typeface="Times New Roman"/>
              <a:cs typeface="Times New Roman"/>
              <a:sym typeface="Times New Roman"/>
            </a:endParaRPr>
          </a:p>
        </p:txBody>
      </p:sp>
      <p:pic>
        <p:nvPicPr>
          <p:cNvPr id="166" name="Google Shape;166;p27"/>
          <p:cNvPicPr preferRelativeResize="0"/>
          <p:nvPr/>
        </p:nvPicPr>
        <p:blipFill>
          <a:blip r:embed="rId3">
            <a:alphaModFix/>
          </a:blip>
          <a:stretch>
            <a:fillRect/>
          </a:stretch>
        </p:blipFill>
        <p:spPr>
          <a:xfrm>
            <a:off x="4876288" y="862738"/>
            <a:ext cx="4162425" cy="3933825"/>
          </a:xfrm>
          <a:prstGeom prst="rect">
            <a:avLst/>
          </a:prstGeom>
          <a:noFill/>
          <a:ln>
            <a:noFill/>
          </a:ln>
        </p:spPr>
      </p:pic>
      <p:sp>
        <p:nvSpPr>
          <p:cNvPr id="167" name="Google Shape;167;p27"/>
          <p:cNvSpPr txBox="1"/>
          <p:nvPr/>
        </p:nvSpPr>
        <p:spPr>
          <a:xfrm>
            <a:off x="6643400" y="485737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F01F85AF-B650-43C7-B599-CD2571F004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106598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24DC-6E84-423C-8CEC-8693821FCCA0}"/>
              </a:ext>
            </a:extLst>
          </p:cNvPr>
          <p:cNvSpPr>
            <a:spLocks noGrp="1"/>
          </p:cNvSpPr>
          <p:nvPr>
            <p:ph type="title"/>
          </p:nvPr>
        </p:nvSpPr>
        <p:spPr/>
        <p:txBody>
          <a:bodyPr/>
          <a:lstStyle/>
          <a:p>
            <a:r>
              <a:rPr lang="en-IN" dirty="0"/>
              <a:t>Attention in Transformer</a:t>
            </a:r>
          </a:p>
        </p:txBody>
      </p:sp>
      <p:sp>
        <p:nvSpPr>
          <p:cNvPr id="3" name="Text Placeholder 2">
            <a:extLst>
              <a:ext uri="{FF2B5EF4-FFF2-40B4-BE49-F238E27FC236}">
                <a16:creationId xmlns:a16="http://schemas.microsoft.com/office/drawing/2014/main" id="{E4DDE112-396B-4096-9AEF-CDC6255CEC75}"/>
              </a:ext>
            </a:extLst>
          </p:cNvPr>
          <p:cNvSpPr>
            <a:spLocks noGrp="1"/>
          </p:cNvSpPr>
          <p:nvPr>
            <p:ph type="body" idx="1"/>
          </p:nvPr>
        </p:nvSpPr>
        <p:spPr/>
        <p:txBody>
          <a:bodyPr/>
          <a:lstStyle/>
          <a:p>
            <a:r>
              <a:rPr lang="en-IN" dirty="0"/>
              <a:t>Query, key and value </a:t>
            </a:r>
            <a:r>
              <a:rPr lang="en-IN" dirty="0">
                <a:sym typeface="Wingdings" panose="05000000000000000000" pitchFamily="2" charset="2"/>
              </a:rPr>
              <a:t> vectors describing different representations of a symbol(linear projections of symbols)</a:t>
            </a:r>
          </a:p>
          <a:p>
            <a:endParaRPr lang="en-IN" dirty="0">
              <a:sym typeface="Wingdings" panose="05000000000000000000" pitchFamily="2" charset="2"/>
            </a:endParaRPr>
          </a:p>
          <a:p>
            <a:r>
              <a:rPr lang="en-IN" dirty="0"/>
              <a:t>Attention: </a:t>
            </a:r>
            <a:r>
              <a:rPr lang="en-US" dirty="0"/>
              <a:t>mapping a query and a set of key-value pairs to an output</a:t>
            </a:r>
            <a:endParaRPr lang="en-IN" dirty="0"/>
          </a:p>
        </p:txBody>
      </p:sp>
      <p:sp>
        <p:nvSpPr>
          <p:cNvPr id="4" name="Slide Number Placeholder 3">
            <a:extLst>
              <a:ext uri="{FF2B5EF4-FFF2-40B4-BE49-F238E27FC236}">
                <a16:creationId xmlns:a16="http://schemas.microsoft.com/office/drawing/2014/main" id="{88DD205B-225A-463C-BEC5-7743137B05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220878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Scaled Dot-Product Attention</a:t>
            </a:r>
            <a:endParaRPr/>
          </a:p>
        </p:txBody>
      </p:sp>
      <p:sp>
        <p:nvSpPr>
          <p:cNvPr id="145" name="Google Shape;145;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146" name="Google Shape;146;p25"/>
          <p:cNvPicPr preferRelativeResize="0"/>
          <p:nvPr/>
        </p:nvPicPr>
        <p:blipFill>
          <a:blip r:embed="rId3">
            <a:alphaModFix/>
          </a:blip>
          <a:stretch>
            <a:fillRect/>
          </a:stretch>
        </p:blipFill>
        <p:spPr>
          <a:xfrm>
            <a:off x="451638" y="1564375"/>
            <a:ext cx="7572375" cy="2857500"/>
          </a:xfrm>
          <a:prstGeom prst="rect">
            <a:avLst/>
          </a:prstGeom>
          <a:noFill/>
          <a:ln>
            <a:noFill/>
          </a:ln>
        </p:spPr>
      </p:pic>
      <p:sp>
        <p:nvSpPr>
          <p:cNvPr id="147" name="Google Shape;147;p25"/>
          <p:cNvSpPr txBox="1"/>
          <p:nvPr/>
        </p:nvSpPr>
        <p:spPr>
          <a:xfrm>
            <a:off x="690150" y="4355825"/>
            <a:ext cx="7991400" cy="6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155CC"/>
                </a:solidFill>
              </a:rPr>
              <a:t> Output is computed as a weighted sum of the</a:t>
            </a:r>
            <a:r>
              <a:rPr lang="en"/>
              <a:t> </a:t>
            </a:r>
            <a:r>
              <a:rPr lang="en">
                <a:solidFill>
                  <a:srgbClr val="38761D"/>
                </a:solidFill>
              </a:rPr>
              <a:t>Values</a:t>
            </a:r>
            <a:endParaRPr>
              <a:solidFill>
                <a:srgbClr val="38761D"/>
              </a:solidFill>
            </a:endParaRPr>
          </a:p>
          <a:p>
            <a:pPr marL="0" lvl="0" indent="0" algn="l" rtl="0">
              <a:spcBef>
                <a:spcPts val="0"/>
              </a:spcBef>
              <a:spcAft>
                <a:spcPts val="0"/>
              </a:spcAft>
              <a:buNone/>
            </a:pPr>
            <a:r>
              <a:rPr lang="en">
                <a:solidFill>
                  <a:srgbClr val="274E13"/>
                </a:solidFill>
              </a:rPr>
              <a:t> </a:t>
            </a:r>
            <a:r>
              <a:rPr lang="en">
                <a:solidFill>
                  <a:srgbClr val="38761D"/>
                </a:solidFill>
              </a:rPr>
              <a:t>Weight </a:t>
            </a:r>
            <a:r>
              <a:rPr lang="en">
                <a:solidFill>
                  <a:srgbClr val="1155CC"/>
                </a:solidFill>
              </a:rPr>
              <a:t>is computed by a</a:t>
            </a:r>
            <a:r>
              <a:rPr lang="en"/>
              <a:t> </a:t>
            </a:r>
            <a:r>
              <a:rPr lang="en">
                <a:solidFill>
                  <a:srgbClr val="38761D"/>
                </a:solidFill>
              </a:rPr>
              <a:t>compatibility function</a:t>
            </a:r>
            <a:r>
              <a:rPr lang="en"/>
              <a:t> </a:t>
            </a:r>
            <a:r>
              <a:rPr lang="en">
                <a:solidFill>
                  <a:srgbClr val="1155CC"/>
                </a:solidFill>
              </a:rPr>
              <a:t>with</a:t>
            </a:r>
            <a:r>
              <a:rPr lang="en"/>
              <a:t> </a:t>
            </a:r>
            <a:r>
              <a:rPr lang="en">
                <a:solidFill>
                  <a:srgbClr val="38761D"/>
                </a:solidFill>
              </a:rPr>
              <a:t>Query</a:t>
            </a:r>
            <a:r>
              <a:rPr lang="en"/>
              <a:t> </a:t>
            </a:r>
            <a:r>
              <a:rPr lang="en">
                <a:solidFill>
                  <a:srgbClr val="1155CC"/>
                </a:solidFill>
              </a:rPr>
              <a:t>and</a:t>
            </a:r>
            <a:r>
              <a:rPr lang="en"/>
              <a:t> </a:t>
            </a:r>
            <a:r>
              <a:rPr lang="en">
                <a:solidFill>
                  <a:srgbClr val="38761D"/>
                </a:solidFill>
              </a:rPr>
              <a:t>Corresponding Key</a:t>
            </a:r>
            <a:endParaRPr>
              <a:solidFill>
                <a:srgbClr val="38761D"/>
              </a:solidFill>
            </a:endParaRPr>
          </a:p>
        </p:txBody>
      </p:sp>
      <p:sp>
        <p:nvSpPr>
          <p:cNvPr id="148" name="Google Shape;148;p25"/>
          <p:cNvSpPr/>
          <p:nvPr/>
        </p:nvSpPr>
        <p:spPr>
          <a:xfrm>
            <a:off x="3413425" y="2577375"/>
            <a:ext cx="4734300" cy="165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0;p36">
            <a:extLst>
              <a:ext uri="{FF2B5EF4-FFF2-40B4-BE49-F238E27FC236}">
                <a16:creationId xmlns:a16="http://schemas.microsoft.com/office/drawing/2014/main" id="{60EC63E4-3662-4373-8CC3-E5CFA0B11DDE}"/>
              </a:ext>
            </a:extLst>
          </p:cNvPr>
          <p:cNvSpPr txBox="1"/>
          <p:nvPr/>
        </p:nvSpPr>
        <p:spPr>
          <a:xfrm>
            <a:off x="3383425" y="2577375"/>
            <a:ext cx="4794300" cy="785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Normalization is done over each row of resultant matrix </a:t>
            </a:r>
            <a:r>
              <a:rPr lang="en" dirty="0">
                <a:sym typeface="Wingdings" panose="05000000000000000000" pitchFamily="2" charset="2"/>
              </a:rPr>
              <a:t> </a:t>
            </a:r>
            <a:r>
              <a:rPr lang="en-IN" dirty="0">
                <a:sym typeface="Wingdings" panose="05000000000000000000" pitchFamily="2" charset="2"/>
              </a:rPr>
              <a:t>weights</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en" dirty="0"/>
              <a:t>Scaling is done to prevent softmax input from being very large magnitude, which in turn prevents the gradients from being very small.</a:t>
            </a:r>
            <a:endParaRPr dirty="0"/>
          </a:p>
        </p:txBody>
      </p:sp>
      <p:sp>
        <p:nvSpPr>
          <p:cNvPr id="2" name="Slide Number Placeholder 1">
            <a:extLst>
              <a:ext uri="{FF2B5EF4-FFF2-40B4-BE49-F238E27FC236}">
                <a16:creationId xmlns:a16="http://schemas.microsoft.com/office/drawing/2014/main" id="{E95233E7-6A53-4850-A558-F2A53D419B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dirty="0">
                <a:solidFill>
                  <a:srgbClr val="000000"/>
                </a:solidFill>
              </a:rPr>
              <a:t>Seq2Seq and Attention</a:t>
            </a:r>
            <a:endParaRPr dirty="0">
              <a:solidFill>
                <a:srgbClr val="000000"/>
              </a:solidFill>
            </a:endParaRPr>
          </a:p>
          <a:p>
            <a:pPr marL="457200" lvl="0" indent="-342900" algn="l" rtl="0">
              <a:spcBef>
                <a:spcPts val="0"/>
              </a:spcBef>
              <a:spcAft>
                <a:spcPts val="0"/>
              </a:spcAft>
              <a:buClr>
                <a:srgbClr val="000000"/>
              </a:buClr>
              <a:buSzPts val="1800"/>
              <a:buChar char="●"/>
            </a:pPr>
            <a:r>
              <a:rPr lang="en" dirty="0">
                <a:solidFill>
                  <a:srgbClr val="000000"/>
                </a:solidFill>
              </a:rPr>
              <a:t>Challenges in recurrent models</a:t>
            </a:r>
            <a:endParaRPr dirty="0">
              <a:solidFill>
                <a:srgbClr val="000000"/>
              </a:solidFill>
            </a:endParaRPr>
          </a:p>
          <a:p>
            <a:pPr marL="457200" lvl="0" indent="-342900" algn="l" rtl="0">
              <a:spcBef>
                <a:spcPts val="0"/>
              </a:spcBef>
              <a:spcAft>
                <a:spcPts val="0"/>
              </a:spcAft>
              <a:buClr>
                <a:srgbClr val="000000"/>
              </a:buClr>
              <a:buSzPts val="1800"/>
              <a:buChar char="●"/>
            </a:pPr>
            <a:r>
              <a:rPr lang="en" dirty="0">
                <a:solidFill>
                  <a:srgbClr val="000000"/>
                </a:solidFill>
              </a:rPr>
              <a:t>Prior solutions and weakness</a:t>
            </a:r>
            <a:endParaRPr dirty="0">
              <a:solidFill>
                <a:srgbClr val="000000"/>
              </a:solidFill>
            </a:endParaRPr>
          </a:p>
          <a:p>
            <a:pPr marL="457200" lvl="0" indent="-342900" algn="l" rtl="0">
              <a:spcBef>
                <a:spcPts val="0"/>
              </a:spcBef>
              <a:spcAft>
                <a:spcPts val="0"/>
              </a:spcAft>
              <a:buClr>
                <a:schemeClr val="dk1"/>
              </a:buClr>
              <a:buSzPts val="1800"/>
              <a:buChar char="●"/>
            </a:pPr>
            <a:r>
              <a:rPr lang="en" dirty="0">
                <a:solidFill>
                  <a:schemeClr val="dk1"/>
                </a:solidFill>
              </a:rPr>
              <a:t>Deep dive into Transformer Network(TN)</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Model Architecture</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Self-attention</a:t>
            </a:r>
            <a:endParaRPr dirty="0">
              <a:solidFill>
                <a:schemeClr val="dk1"/>
              </a:solidFill>
            </a:endParaRPr>
          </a:p>
          <a:p>
            <a:pPr marL="914400" lvl="1" indent="-317500" algn="l" rtl="0">
              <a:spcBef>
                <a:spcPts val="0"/>
              </a:spcBef>
              <a:spcAft>
                <a:spcPts val="0"/>
              </a:spcAft>
              <a:buClr>
                <a:schemeClr val="dk1"/>
              </a:buClr>
              <a:buSzPts val="1400"/>
              <a:buChar char="○"/>
            </a:pPr>
            <a:r>
              <a:rPr lang="en-IN" dirty="0">
                <a:solidFill>
                  <a:schemeClr val="dk1"/>
                </a:solidFill>
              </a:rPr>
              <a:t>Multi-Head Attention</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Why self-attention?</a:t>
            </a:r>
            <a:endParaRPr dirty="0">
              <a:solidFill>
                <a:schemeClr val="dk1"/>
              </a:solidFill>
            </a:endParaRPr>
          </a:p>
          <a:p>
            <a:pPr marL="457200" lvl="0" indent="-342900" algn="l" rtl="0">
              <a:spcBef>
                <a:spcPts val="0"/>
              </a:spcBef>
              <a:spcAft>
                <a:spcPts val="0"/>
              </a:spcAft>
              <a:buClr>
                <a:schemeClr val="dk1"/>
              </a:buClr>
              <a:buSzPts val="1800"/>
              <a:buChar char="●"/>
            </a:pPr>
            <a:r>
              <a:rPr lang="en-IN" dirty="0">
                <a:solidFill>
                  <a:schemeClr val="dk1"/>
                </a:solidFill>
              </a:rPr>
              <a:t>R</a:t>
            </a:r>
            <a:r>
              <a:rPr lang="en" dirty="0">
                <a:solidFill>
                  <a:schemeClr val="dk1"/>
                </a:solidFill>
              </a:rPr>
              <a:t>esults and comparison</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Conclusion</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Key takeaways</a:t>
            </a:r>
            <a:endParaRPr dirty="0">
              <a:solidFill>
                <a:schemeClr val="dk1"/>
              </a:solidFill>
            </a:endParaRPr>
          </a:p>
        </p:txBody>
      </p:sp>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Outline</a:t>
            </a:r>
            <a:endParaRPr dirty="0"/>
          </a:p>
        </p:txBody>
      </p:sp>
      <p:sp>
        <p:nvSpPr>
          <p:cNvPr id="2" name="Slide Number Placeholder 1">
            <a:extLst>
              <a:ext uri="{FF2B5EF4-FFF2-40B4-BE49-F238E27FC236}">
                <a16:creationId xmlns:a16="http://schemas.microsoft.com/office/drawing/2014/main" id="{F797D787-EF2F-4E3B-8904-ABAA1428E8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3" name="Audio 2">
            <a:hlinkClick r:id="" action="ppaction://media"/>
            <a:extLst>
              <a:ext uri="{FF2B5EF4-FFF2-40B4-BE49-F238E27FC236}">
                <a16:creationId xmlns:a16="http://schemas.microsoft.com/office/drawing/2014/main" id="{39FADFBA-C8EF-4E56-83AD-B95EA7CA2D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224"/>
    </mc:Choice>
    <mc:Fallback>
      <p:transition spd="slow" advTm="3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Multi-Head Attention</a:t>
            </a:r>
            <a:endParaRPr/>
          </a:p>
          <a:p>
            <a:pPr marL="0" lvl="0" indent="0" algn="l" rtl="0">
              <a:spcBef>
                <a:spcPts val="0"/>
              </a:spcBef>
              <a:spcAft>
                <a:spcPts val="0"/>
              </a:spcAft>
              <a:buNone/>
            </a:pPr>
            <a:endParaRPr/>
          </a:p>
        </p:txBody>
      </p:sp>
      <p:sp>
        <p:nvSpPr>
          <p:cNvPr id="154" name="Google Shape;154;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000" b="1" dirty="0"/>
              <a:t>Scaled Dot-Product Attention</a:t>
            </a:r>
            <a:r>
              <a:rPr lang="en" sz="1200" dirty="0"/>
              <a:t>                  </a:t>
            </a:r>
            <a:r>
              <a:rPr lang="en" sz="1000" b="1" dirty="0"/>
              <a:t>Multi-Head Attention</a:t>
            </a:r>
            <a:endParaRPr sz="1000" b="1" dirty="0"/>
          </a:p>
        </p:txBody>
      </p:sp>
      <p:pic>
        <p:nvPicPr>
          <p:cNvPr id="155" name="Google Shape;155;p26"/>
          <p:cNvPicPr preferRelativeResize="0"/>
          <p:nvPr/>
        </p:nvPicPr>
        <p:blipFill>
          <a:blip r:embed="rId3">
            <a:alphaModFix/>
          </a:blip>
          <a:stretch>
            <a:fillRect/>
          </a:stretch>
        </p:blipFill>
        <p:spPr>
          <a:xfrm>
            <a:off x="427825" y="1452900"/>
            <a:ext cx="4040800" cy="2379875"/>
          </a:xfrm>
          <a:prstGeom prst="rect">
            <a:avLst/>
          </a:prstGeom>
          <a:noFill/>
          <a:ln>
            <a:noFill/>
          </a:ln>
        </p:spPr>
      </p:pic>
      <p:pic>
        <p:nvPicPr>
          <p:cNvPr id="156" name="Google Shape;156;p26"/>
          <p:cNvPicPr preferRelativeResize="0"/>
          <p:nvPr/>
        </p:nvPicPr>
        <p:blipFill>
          <a:blip r:embed="rId4">
            <a:alphaModFix/>
          </a:blip>
          <a:stretch>
            <a:fillRect/>
          </a:stretch>
        </p:blipFill>
        <p:spPr>
          <a:xfrm>
            <a:off x="4572000" y="1109373"/>
            <a:ext cx="4507024" cy="810325"/>
          </a:xfrm>
          <a:prstGeom prst="rect">
            <a:avLst/>
          </a:prstGeom>
          <a:noFill/>
          <a:ln>
            <a:noFill/>
          </a:ln>
        </p:spPr>
      </p:pic>
      <p:sp>
        <p:nvSpPr>
          <p:cNvPr id="158" name="Google Shape;158;p26"/>
          <p:cNvSpPr txBox="1"/>
          <p:nvPr/>
        </p:nvSpPr>
        <p:spPr>
          <a:xfrm>
            <a:off x="1009775" y="4049575"/>
            <a:ext cx="60585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74E13"/>
                </a:solidFill>
              </a:rPr>
              <a:t>Jointly </a:t>
            </a:r>
            <a:r>
              <a:rPr lang="en">
                <a:solidFill>
                  <a:srgbClr val="1155CC"/>
                </a:solidFill>
              </a:rPr>
              <a:t>attend to information from</a:t>
            </a:r>
            <a:r>
              <a:rPr lang="en"/>
              <a:t> </a:t>
            </a:r>
            <a:r>
              <a:rPr lang="en">
                <a:solidFill>
                  <a:srgbClr val="274E13"/>
                </a:solidFill>
              </a:rPr>
              <a:t>different representation</a:t>
            </a:r>
            <a:endParaRPr>
              <a:solidFill>
                <a:srgbClr val="274E13"/>
              </a:solidFill>
            </a:endParaRPr>
          </a:p>
          <a:p>
            <a:pPr marL="0" lvl="0" indent="0" algn="l" rtl="0">
              <a:spcBef>
                <a:spcPts val="0"/>
              </a:spcBef>
              <a:spcAft>
                <a:spcPts val="0"/>
              </a:spcAft>
              <a:buClr>
                <a:schemeClr val="dk1"/>
              </a:buClr>
              <a:buSzPts val="1100"/>
              <a:buFont typeface="Arial"/>
              <a:buNone/>
            </a:pPr>
            <a:r>
              <a:rPr lang="en">
                <a:solidFill>
                  <a:srgbClr val="274E13"/>
                </a:solidFill>
              </a:rPr>
              <a:t>subspaces</a:t>
            </a:r>
            <a:r>
              <a:rPr lang="en">
                <a:solidFill>
                  <a:srgbClr val="134F5C"/>
                </a:solidFill>
              </a:rPr>
              <a:t> </a:t>
            </a:r>
            <a:r>
              <a:rPr lang="en">
                <a:solidFill>
                  <a:srgbClr val="1155CC"/>
                </a:solidFill>
              </a:rPr>
              <a:t>at </a:t>
            </a:r>
            <a:r>
              <a:rPr lang="en">
                <a:solidFill>
                  <a:srgbClr val="274E13"/>
                </a:solidFill>
              </a:rPr>
              <a:t>different positions</a:t>
            </a:r>
            <a:endParaRPr>
              <a:solidFill>
                <a:srgbClr val="274E13"/>
              </a:solidFill>
            </a:endParaRPr>
          </a:p>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5A344F57-DCB0-4407-9C53-E06FBDCBD6A8}"/>
              </a:ext>
            </a:extLst>
          </p:cNvPr>
          <p:cNvPicPr>
            <a:picLocks noChangeAspect="1"/>
          </p:cNvPicPr>
          <p:nvPr/>
        </p:nvPicPr>
        <p:blipFill>
          <a:blip r:embed="rId5"/>
          <a:stretch>
            <a:fillRect/>
          </a:stretch>
        </p:blipFill>
        <p:spPr>
          <a:xfrm>
            <a:off x="4707362" y="1900648"/>
            <a:ext cx="1348492" cy="304072"/>
          </a:xfrm>
          <a:prstGeom prst="rect">
            <a:avLst/>
          </a:prstGeom>
        </p:spPr>
      </p:pic>
      <p:pic>
        <p:nvPicPr>
          <p:cNvPr id="4" name="Picture 3">
            <a:extLst>
              <a:ext uri="{FF2B5EF4-FFF2-40B4-BE49-F238E27FC236}">
                <a16:creationId xmlns:a16="http://schemas.microsoft.com/office/drawing/2014/main" id="{FE47BB0C-DDD2-4C44-8960-C1986105A9AA}"/>
              </a:ext>
            </a:extLst>
          </p:cNvPr>
          <p:cNvPicPr>
            <a:picLocks noChangeAspect="1"/>
          </p:cNvPicPr>
          <p:nvPr/>
        </p:nvPicPr>
        <p:blipFill>
          <a:blip r:embed="rId6"/>
          <a:stretch>
            <a:fillRect/>
          </a:stretch>
        </p:blipFill>
        <p:spPr>
          <a:xfrm>
            <a:off x="4675377" y="2329310"/>
            <a:ext cx="1380477" cy="343468"/>
          </a:xfrm>
          <a:prstGeom prst="rect">
            <a:avLst/>
          </a:prstGeom>
        </p:spPr>
      </p:pic>
      <p:pic>
        <p:nvPicPr>
          <p:cNvPr id="5" name="Picture 4">
            <a:extLst>
              <a:ext uri="{FF2B5EF4-FFF2-40B4-BE49-F238E27FC236}">
                <a16:creationId xmlns:a16="http://schemas.microsoft.com/office/drawing/2014/main" id="{4B5A0E0F-24AE-4DAD-86C3-CEF3AE499142}"/>
              </a:ext>
            </a:extLst>
          </p:cNvPr>
          <p:cNvPicPr>
            <a:picLocks noChangeAspect="1"/>
          </p:cNvPicPr>
          <p:nvPr/>
        </p:nvPicPr>
        <p:blipFill>
          <a:blip r:embed="rId7"/>
          <a:stretch>
            <a:fillRect/>
          </a:stretch>
        </p:blipFill>
        <p:spPr>
          <a:xfrm>
            <a:off x="4693921" y="2724928"/>
            <a:ext cx="1380477" cy="333449"/>
          </a:xfrm>
          <a:prstGeom prst="rect">
            <a:avLst/>
          </a:prstGeom>
        </p:spPr>
      </p:pic>
      <p:pic>
        <p:nvPicPr>
          <p:cNvPr id="7" name="Picture 6">
            <a:extLst>
              <a:ext uri="{FF2B5EF4-FFF2-40B4-BE49-F238E27FC236}">
                <a16:creationId xmlns:a16="http://schemas.microsoft.com/office/drawing/2014/main" id="{C8595657-A4BA-4E23-901E-75C465E8222B}"/>
              </a:ext>
            </a:extLst>
          </p:cNvPr>
          <p:cNvPicPr>
            <a:picLocks noChangeAspect="1"/>
          </p:cNvPicPr>
          <p:nvPr/>
        </p:nvPicPr>
        <p:blipFill>
          <a:blip r:embed="rId8"/>
          <a:stretch>
            <a:fillRect/>
          </a:stretch>
        </p:blipFill>
        <p:spPr>
          <a:xfrm>
            <a:off x="4707363" y="3119446"/>
            <a:ext cx="1348492" cy="259352"/>
          </a:xfrm>
          <a:prstGeom prst="rect">
            <a:avLst/>
          </a:prstGeom>
        </p:spPr>
      </p:pic>
      <p:pic>
        <p:nvPicPr>
          <p:cNvPr id="8" name="Picture 7">
            <a:extLst>
              <a:ext uri="{FF2B5EF4-FFF2-40B4-BE49-F238E27FC236}">
                <a16:creationId xmlns:a16="http://schemas.microsoft.com/office/drawing/2014/main" id="{E613F41A-88FA-4A84-ACFA-ECA2A37D00A4}"/>
              </a:ext>
            </a:extLst>
          </p:cNvPr>
          <p:cNvPicPr>
            <a:picLocks noChangeAspect="1"/>
          </p:cNvPicPr>
          <p:nvPr/>
        </p:nvPicPr>
        <p:blipFill>
          <a:blip r:embed="rId9"/>
          <a:stretch>
            <a:fillRect/>
          </a:stretch>
        </p:blipFill>
        <p:spPr>
          <a:xfrm>
            <a:off x="4675377" y="3446505"/>
            <a:ext cx="2104417" cy="246772"/>
          </a:xfrm>
          <a:prstGeom prst="rect">
            <a:avLst/>
          </a:prstGeom>
        </p:spPr>
      </p:pic>
      <p:pic>
        <p:nvPicPr>
          <p:cNvPr id="10" name="Picture 9">
            <a:extLst>
              <a:ext uri="{FF2B5EF4-FFF2-40B4-BE49-F238E27FC236}">
                <a16:creationId xmlns:a16="http://schemas.microsoft.com/office/drawing/2014/main" id="{5860ACCC-5DE5-47C6-A8D1-896A75FA7299}"/>
              </a:ext>
            </a:extLst>
          </p:cNvPr>
          <p:cNvPicPr>
            <a:picLocks noChangeAspect="1"/>
          </p:cNvPicPr>
          <p:nvPr/>
        </p:nvPicPr>
        <p:blipFill>
          <a:blip r:embed="rId10"/>
          <a:stretch>
            <a:fillRect/>
          </a:stretch>
        </p:blipFill>
        <p:spPr>
          <a:xfrm>
            <a:off x="6907369" y="3458963"/>
            <a:ext cx="590712" cy="203467"/>
          </a:xfrm>
          <a:prstGeom prst="rect">
            <a:avLst/>
          </a:prstGeom>
        </p:spPr>
      </p:pic>
      <p:pic>
        <p:nvPicPr>
          <p:cNvPr id="11" name="Picture 10">
            <a:extLst>
              <a:ext uri="{FF2B5EF4-FFF2-40B4-BE49-F238E27FC236}">
                <a16:creationId xmlns:a16="http://schemas.microsoft.com/office/drawing/2014/main" id="{D647A1C3-8891-4B62-BD41-EB17DF26807B}"/>
              </a:ext>
            </a:extLst>
          </p:cNvPr>
          <p:cNvPicPr>
            <a:picLocks noChangeAspect="1"/>
          </p:cNvPicPr>
          <p:nvPr/>
        </p:nvPicPr>
        <p:blipFill>
          <a:blip r:embed="rId11"/>
          <a:stretch>
            <a:fillRect/>
          </a:stretch>
        </p:blipFill>
        <p:spPr>
          <a:xfrm>
            <a:off x="7528561" y="3425739"/>
            <a:ext cx="1036319" cy="245794"/>
          </a:xfrm>
          <a:prstGeom prst="rect">
            <a:avLst/>
          </a:prstGeom>
        </p:spPr>
      </p:pic>
      <p:sp>
        <p:nvSpPr>
          <p:cNvPr id="12" name="Slide Number Placeholder 11">
            <a:extLst>
              <a:ext uri="{FF2B5EF4-FFF2-40B4-BE49-F238E27FC236}">
                <a16:creationId xmlns:a16="http://schemas.microsoft.com/office/drawing/2014/main" id="{EC3DAF60-A539-4757-8D0E-CD78C60C88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Position-wise FFN and Positional Encoding</a:t>
            </a:r>
            <a:endParaRPr/>
          </a:p>
        </p:txBody>
      </p:sp>
      <p:sp>
        <p:nvSpPr>
          <p:cNvPr id="173" name="Google Shape;173;p28"/>
          <p:cNvSpPr txBox="1">
            <a:spLocks noGrp="1"/>
          </p:cNvSpPr>
          <p:nvPr>
            <p:ph type="body" idx="1"/>
          </p:nvPr>
        </p:nvSpPr>
        <p:spPr>
          <a:xfrm>
            <a:off x="311700" y="1186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174" name="Google Shape;174;p28"/>
          <p:cNvPicPr preferRelativeResize="0"/>
          <p:nvPr/>
        </p:nvPicPr>
        <p:blipFill>
          <a:blip r:embed="rId3">
            <a:alphaModFix/>
          </a:blip>
          <a:stretch>
            <a:fillRect/>
          </a:stretch>
        </p:blipFill>
        <p:spPr>
          <a:xfrm>
            <a:off x="469475" y="3660063"/>
            <a:ext cx="3162300" cy="733425"/>
          </a:xfrm>
          <a:prstGeom prst="rect">
            <a:avLst/>
          </a:prstGeom>
          <a:noFill/>
          <a:ln>
            <a:noFill/>
          </a:ln>
        </p:spPr>
      </p:pic>
      <p:pic>
        <p:nvPicPr>
          <p:cNvPr id="175" name="Google Shape;175;p28"/>
          <p:cNvPicPr preferRelativeResize="0"/>
          <p:nvPr/>
        </p:nvPicPr>
        <p:blipFill>
          <a:blip r:embed="rId4">
            <a:alphaModFix/>
          </a:blip>
          <a:stretch>
            <a:fillRect/>
          </a:stretch>
        </p:blipFill>
        <p:spPr>
          <a:xfrm>
            <a:off x="5702900" y="1004375"/>
            <a:ext cx="3082549" cy="3949801"/>
          </a:xfrm>
          <a:prstGeom prst="rect">
            <a:avLst/>
          </a:prstGeom>
          <a:noFill/>
          <a:ln>
            <a:noFill/>
          </a:ln>
        </p:spPr>
      </p:pic>
      <p:sp>
        <p:nvSpPr>
          <p:cNvPr id="176" name="Google Shape;176;p28"/>
          <p:cNvSpPr txBox="1"/>
          <p:nvPr/>
        </p:nvSpPr>
        <p:spPr>
          <a:xfrm>
            <a:off x="1367400" y="2577000"/>
            <a:ext cx="60585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77" name="Google Shape;177;p28"/>
          <p:cNvPicPr preferRelativeResize="0"/>
          <p:nvPr/>
        </p:nvPicPr>
        <p:blipFill>
          <a:blip r:embed="rId5">
            <a:alphaModFix/>
          </a:blip>
          <a:stretch>
            <a:fillRect/>
          </a:stretch>
        </p:blipFill>
        <p:spPr>
          <a:xfrm>
            <a:off x="311688" y="2479075"/>
            <a:ext cx="4524375" cy="647700"/>
          </a:xfrm>
          <a:prstGeom prst="rect">
            <a:avLst/>
          </a:prstGeom>
          <a:noFill/>
          <a:ln>
            <a:noFill/>
          </a:ln>
          <a:effectLst>
            <a:outerShdw blurRad="57150" dist="19050" dir="5400000" algn="bl" rotWithShape="0">
              <a:srgbClr val="000000">
                <a:alpha val="50000"/>
              </a:srgbClr>
            </a:outerShdw>
          </a:effectLst>
        </p:spPr>
      </p:pic>
      <p:sp>
        <p:nvSpPr>
          <p:cNvPr id="178" name="Google Shape;178;p28"/>
          <p:cNvSpPr txBox="1"/>
          <p:nvPr/>
        </p:nvSpPr>
        <p:spPr>
          <a:xfrm>
            <a:off x="241625" y="1257050"/>
            <a:ext cx="4981200" cy="45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Make use of the order of the information</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Inject information about relative or absolute position</a:t>
            </a:r>
            <a:endParaRPr/>
          </a:p>
        </p:txBody>
      </p:sp>
      <p:sp>
        <p:nvSpPr>
          <p:cNvPr id="179" name="Google Shape;179;p28"/>
          <p:cNvSpPr/>
          <p:nvPr/>
        </p:nvSpPr>
        <p:spPr>
          <a:xfrm>
            <a:off x="5712000" y="3908900"/>
            <a:ext cx="3011700" cy="243900"/>
          </a:xfrm>
          <a:prstGeom prst="rect">
            <a:avLst/>
          </a:prstGeom>
          <a:noFill/>
          <a:ln w="1905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6311175" y="2721700"/>
            <a:ext cx="773400" cy="315600"/>
          </a:xfrm>
          <a:prstGeom prst="rect">
            <a:avLst/>
          </a:prstGeom>
          <a:noFill/>
          <a:ln w="1905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7330375" y="2093250"/>
            <a:ext cx="773400" cy="315600"/>
          </a:xfrm>
          <a:prstGeom prst="rect">
            <a:avLst/>
          </a:prstGeom>
          <a:noFill/>
          <a:ln w="1905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77A08533-2AD8-4EC9-A640-E5CD9EA1F1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401175" y="1941950"/>
            <a:ext cx="8112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Dissecting the model for small sequence example</a:t>
            </a:r>
            <a:endParaRPr i="1"/>
          </a:p>
        </p:txBody>
      </p:sp>
      <p:sp>
        <p:nvSpPr>
          <p:cNvPr id="2" name="Slide Number Placeholder 1">
            <a:extLst>
              <a:ext uri="{FF2B5EF4-FFF2-40B4-BE49-F238E27FC236}">
                <a16:creationId xmlns:a16="http://schemas.microsoft.com/office/drawing/2014/main" id="{1BF4AD5C-F770-438E-85F1-8324280F11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High-level architecture</a:t>
            </a:r>
            <a:endParaRPr/>
          </a:p>
        </p:txBody>
      </p:sp>
      <p:sp>
        <p:nvSpPr>
          <p:cNvPr id="192" name="Google Shape;192;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193" name="Google Shape;193;p30"/>
          <p:cNvPicPr preferRelativeResize="0"/>
          <p:nvPr/>
        </p:nvPicPr>
        <p:blipFill>
          <a:blip r:embed="rId3">
            <a:alphaModFix/>
          </a:blip>
          <a:stretch>
            <a:fillRect/>
          </a:stretch>
        </p:blipFill>
        <p:spPr>
          <a:xfrm>
            <a:off x="217825" y="1152475"/>
            <a:ext cx="2759999" cy="1858526"/>
          </a:xfrm>
          <a:prstGeom prst="rect">
            <a:avLst/>
          </a:prstGeom>
          <a:noFill/>
          <a:ln>
            <a:noFill/>
          </a:ln>
        </p:spPr>
      </p:pic>
      <p:pic>
        <p:nvPicPr>
          <p:cNvPr id="194" name="Google Shape;194;p30"/>
          <p:cNvPicPr preferRelativeResize="0"/>
          <p:nvPr/>
        </p:nvPicPr>
        <p:blipFill>
          <a:blip r:embed="rId4">
            <a:alphaModFix/>
          </a:blip>
          <a:stretch>
            <a:fillRect/>
          </a:stretch>
        </p:blipFill>
        <p:spPr>
          <a:xfrm>
            <a:off x="3573375" y="1190425"/>
            <a:ext cx="3011151" cy="2102625"/>
          </a:xfrm>
          <a:prstGeom prst="rect">
            <a:avLst/>
          </a:prstGeom>
          <a:noFill/>
          <a:ln>
            <a:noFill/>
          </a:ln>
        </p:spPr>
      </p:pic>
      <p:pic>
        <p:nvPicPr>
          <p:cNvPr id="195" name="Google Shape;195;p30"/>
          <p:cNvPicPr preferRelativeResize="0"/>
          <p:nvPr/>
        </p:nvPicPr>
        <p:blipFill>
          <a:blip r:embed="rId5">
            <a:alphaModFix/>
          </a:blip>
          <a:stretch>
            <a:fillRect/>
          </a:stretch>
        </p:blipFill>
        <p:spPr>
          <a:xfrm>
            <a:off x="1241750" y="3724025"/>
            <a:ext cx="2090250" cy="979125"/>
          </a:xfrm>
          <a:prstGeom prst="rect">
            <a:avLst/>
          </a:prstGeom>
          <a:noFill/>
          <a:ln>
            <a:noFill/>
          </a:ln>
        </p:spPr>
      </p:pic>
      <p:pic>
        <p:nvPicPr>
          <p:cNvPr id="196" name="Google Shape;196;p30"/>
          <p:cNvPicPr preferRelativeResize="0"/>
          <p:nvPr/>
        </p:nvPicPr>
        <p:blipFill>
          <a:blip r:embed="rId6">
            <a:alphaModFix/>
          </a:blip>
          <a:stretch>
            <a:fillRect/>
          </a:stretch>
        </p:blipFill>
        <p:spPr>
          <a:xfrm>
            <a:off x="6589050" y="3513875"/>
            <a:ext cx="2256651" cy="1399425"/>
          </a:xfrm>
          <a:prstGeom prst="rect">
            <a:avLst/>
          </a:prstGeom>
          <a:noFill/>
          <a:ln>
            <a:noFill/>
          </a:ln>
        </p:spPr>
      </p:pic>
      <p:sp>
        <p:nvSpPr>
          <p:cNvPr id="197" name="Google Shape;197;p30"/>
          <p:cNvSpPr/>
          <p:nvPr/>
        </p:nvSpPr>
        <p:spPr>
          <a:xfrm>
            <a:off x="2849225" y="2010025"/>
            <a:ext cx="846000" cy="189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p:cNvSpPr/>
          <p:nvPr/>
        </p:nvSpPr>
        <p:spPr>
          <a:xfrm rot="-2320357">
            <a:off x="2275495" y="3244143"/>
            <a:ext cx="1676510" cy="121862"/>
          </a:xfrm>
          <a:prstGeom prst="leftArrow">
            <a:avLst>
              <a:gd name="adj1" fmla="val 43429"/>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p:cNvSpPr/>
          <p:nvPr/>
        </p:nvSpPr>
        <p:spPr>
          <a:xfrm rot="-8762670">
            <a:off x="6324552" y="3155399"/>
            <a:ext cx="1472745" cy="140701"/>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p:cNvSpPr txBox="1"/>
          <p:nvPr/>
        </p:nvSpPr>
        <p:spPr>
          <a:xfrm>
            <a:off x="3921200" y="47104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source: jalammarblog</a:t>
            </a:r>
            <a:endParaRPr sz="800" dirty="0"/>
          </a:p>
        </p:txBody>
      </p:sp>
      <p:sp>
        <p:nvSpPr>
          <p:cNvPr id="2" name="Slide Number Placeholder 1">
            <a:extLst>
              <a:ext uri="{FF2B5EF4-FFF2-40B4-BE49-F238E27FC236}">
                <a16:creationId xmlns:a16="http://schemas.microsoft.com/office/drawing/2014/main" id="{2F53AC49-A9DD-4A76-80F4-D2F835C198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Encoding</a:t>
            </a:r>
            <a:endParaRPr/>
          </a:p>
        </p:txBody>
      </p:sp>
      <p:sp>
        <p:nvSpPr>
          <p:cNvPr id="206" name="Google Shape;206;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07" name="Google Shape;207;p31"/>
          <p:cNvPicPr preferRelativeResize="0"/>
          <p:nvPr/>
        </p:nvPicPr>
        <p:blipFill>
          <a:blip r:embed="rId3">
            <a:alphaModFix/>
          </a:blip>
          <a:stretch>
            <a:fillRect/>
          </a:stretch>
        </p:blipFill>
        <p:spPr>
          <a:xfrm>
            <a:off x="337851" y="1068575"/>
            <a:ext cx="6556701" cy="3986750"/>
          </a:xfrm>
          <a:prstGeom prst="rect">
            <a:avLst/>
          </a:prstGeom>
          <a:noFill/>
          <a:ln>
            <a:noFill/>
          </a:ln>
        </p:spPr>
      </p:pic>
      <p:sp>
        <p:nvSpPr>
          <p:cNvPr id="6" name="Google Shape;200;p30">
            <a:extLst>
              <a:ext uri="{FF2B5EF4-FFF2-40B4-BE49-F238E27FC236}">
                <a16:creationId xmlns:a16="http://schemas.microsoft.com/office/drawing/2014/main" id="{3A158DE5-1AF6-4745-97FF-309F2C5C5C33}"/>
              </a:ext>
            </a:extLst>
          </p:cNvPr>
          <p:cNvSpPr txBox="1"/>
          <p:nvPr/>
        </p:nvSpPr>
        <p:spPr>
          <a:xfrm>
            <a:off x="6525860" y="4821257"/>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source: jalammarblog</a:t>
            </a:r>
            <a:endParaRPr sz="800" dirty="0"/>
          </a:p>
        </p:txBody>
      </p:sp>
      <p:sp>
        <p:nvSpPr>
          <p:cNvPr id="2" name="Slide Number Placeholder 1">
            <a:extLst>
              <a:ext uri="{FF2B5EF4-FFF2-40B4-BE49-F238E27FC236}">
                <a16:creationId xmlns:a16="http://schemas.microsoft.com/office/drawing/2014/main" id="{0AFA6B8E-8643-4EFA-A504-DAB03C2EF1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Self-attention: step1</a:t>
            </a:r>
            <a:endParaRPr/>
          </a:p>
        </p:txBody>
      </p:sp>
      <p:sp>
        <p:nvSpPr>
          <p:cNvPr id="214" name="Google Shape;21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15" name="Google Shape;215;p32"/>
          <p:cNvPicPr preferRelativeResize="0"/>
          <p:nvPr/>
        </p:nvPicPr>
        <p:blipFill>
          <a:blip r:embed="rId3">
            <a:alphaModFix/>
          </a:blip>
          <a:stretch>
            <a:fillRect/>
          </a:stretch>
        </p:blipFill>
        <p:spPr>
          <a:xfrm>
            <a:off x="343000" y="1017725"/>
            <a:ext cx="6474219" cy="4084300"/>
          </a:xfrm>
          <a:prstGeom prst="rect">
            <a:avLst/>
          </a:prstGeom>
          <a:noFill/>
          <a:ln>
            <a:noFill/>
          </a:ln>
        </p:spPr>
      </p:pic>
      <p:sp>
        <p:nvSpPr>
          <p:cNvPr id="216" name="Google Shape;216;p32"/>
          <p:cNvSpPr txBox="1"/>
          <p:nvPr/>
        </p:nvSpPr>
        <p:spPr>
          <a:xfrm>
            <a:off x="7448150" y="4810550"/>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source: </a:t>
            </a:r>
            <a:r>
              <a:rPr lang="en" sz="800" dirty="0">
                <a:solidFill>
                  <a:schemeClr val="tx1"/>
                </a:solidFill>
              </a:rPr>
              <a:t>jalammarblog</a:t>
            </a:r>
            <a:endParaRPr sz="800" dirty="0">
              <a:solidFill>
                <a:schemeClr val="tx1"/>
              </a:solidFill>
            </a:endParaRPr>
          </a:p>
        </p:txBody>
      </p:sp>
      <p:sp>
        <p:nvSpPr>
          <p:cNvPr id="2" name="Slide Number Placeholder 1">
            <a:extLst>
              <a:ext uri="{FF2B5EF4-FFF2-40B4-BE49-F238E27FC236}">
                <a16:creationId xmlns:a16="http://schemas.microsoft.com/office/drawing/2014/main" id="{F3219CBA-82A3-4DC0-97E2-F3A7B01233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Self-attention: step2</a:t>
            </a:r>
            <a:endParaRPr/>
          </a:p>
        </p:txBody>
      </p:sp>
      <p:sp>
        <p:nvSpPr>
          <p:cNvPr id="222" name="Google Shape;222;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23" name="Google Shape;223;p33"/>
          <p:cNvPicPr preferRelativeResize="0"/>
          <p:nvPr/>
        </p:nvPicPr>
        <p:blipFill>
          <a:blip r:embed="rId3">
            <a:alphaModFix/>
          </a:blip>
          <a:stretch>
            <a:fillRect/>
          </a:stretch>
        </p:blipFill>
        <p:spPr>
          <a:xfrm>
            <a:off x="444863" y="1017725"/>
            <a:ext cx="6524625" cy="3409950"/>
          </a:xfrm>
          <a:prstGeom prst="rect">
            <a:avLst/>
          </a:prstGeom>
          <a:noFill/>
          <a:ln>
            <a:noFill/>
          </a:ln>
        </p:spPr>
      </p:pic>
      <p:sp>
        <p:nvSpPr>
          <p:cNvPr id="224" name="Google Shape;224;p33"/>
          <p:cNvSpPr txBox="1"/>
          <p:nvPr/>
        </p:nvSpPr>
        <p:spPr>
          <a:xfrm>
            <a:off x="7700100" y="489237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43E2C113-5D23-4F65-9BF5-359E513F1B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Self-attention: step3</a:t>
            </a:r>
            <a:endParaRPr/>
          </a:p>
        </p:txBody>
      </p:sp>
      <p:sp>
        <p:nvSpPr>
          <p:cNvPr id="230" name="Google Shape;230;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b="1"/>
          </a:p>
        </p:txBody>
      </p:sp>
      <p:pic>
        <p:nvPicPr>
          <p:cNvPr id="231" name="Google Shape;231;p34"/>
          <p:cNvPicPr preferRelativeResize="0"/>
          <p:nvPr/>
        </p:nvPicPr>
        <p:blipFill>
          <a:blip r:embed="rId3">
            <a:alphaModFix/>
          </a:blip>
          <a:stretch>
            <a:fillRect/>
          </a:stretch>
        </p:blipFill>
        <p:spPr>
          <a:xfrm>
            <a:off x="307228" y="1151375"/>
            <a:ext cx="6097149" cy="3839725"/>
          </a:xfrm>
          <a:prstGeom prst="rect">
            <a:avLst/>
          </a:prstGeom>
          <a:noFill/>
          <a:ln>
            <a:noFill/>
          </a:ln>
        </p:spPr>
      </p:pic>
      <p:sp>
        <p:nvSpPr>
          <p:cNvPr id="232" name="Google Shape;232;p34"/>
          <p:cNvSpPr txBox="1"/>
          <p:nvPr/>
        </p:nvSpPr>
        <p:spPr>
          <a:xfrm>
            <a:off x="7042300" y="48945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20AB6574-9814-4BF5-9105-276753C558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Self-attention: step4</a:t>
            </a:r>
            <a:endParaRPr/>
          </a:p>
        </p:txBody>
      </p:sp>
      <p:sp>
        <p:nvSpPr>
          <p:cNvPr id="238" name="Google Shape;23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39" name="Google Shape;239;p35"/>
          <p:cNvPicPr preferRelativeResize="0"/>
          <p:nvPr/>
        </p:nvPicPr>
        <p:blipFill>
          <a:blip r:embed="rId3">
            <a:alphaModFix/>
          </a:blip>
          <a:stretch>
            <a:fillRect/>
          </a:stretch>
        </p:blipFill>
        <p:spPr>
          <a:xfrm>
            <a:off x="494377" y="1040100"/>
            <a:ext cx="4237450" cy="4027200"/>
          </a:xfrm>
          <a:prstGeom prst="rect">
            <a:avLst/>
          </a:prstGeom>
          <a:noFill/>
          <a:ln>
            <a:noFill/>
          </a:ln>
        </p:spPr>
      </p:pic>
      <p:sp>
        <p:nvSpPr>
          <p:cNvPr id="240" name="Google Shape;240;p35"/>
          <p:cNvSpPr txBox="1"/>
          <p:nvPr/>
        </p:nvSpPr>
        <p:spPr>
          <a:xfrm>
            <a:off x="5215800" y="4794400"/>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9EA37948-4DE5-49AA-8922-E9329E824C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Matrix calculation of Self-Attention</a:t>
            </a:r>
            <a:endParaRPr/>
          </a:p>
        </p:txBody>
      </p:sp>
      <p:sp>
        <p:nvSpPr>
          <p:cNvPr id="246" name="Google Shape;246;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47" name="Google Shape;247;p36"/>
          <p:cNvPicPr preferRelativeResize="0"/>
          <p:nvPr/>
        </p:nvPicPr>
        <p:blipFill>
          <a:blip r:embed="rId3">
            <a:alphaModFix/>
          </a:blip>
          <a:stretch>
            <a:fillRect/>
          </a:stretch>
        </p:blipFill>
        <p:spPr>
          <a:xfrm>
            <a:off x="395650" y="1017725"/>
            <a:ext cx="3434650" cy="3889849"/>
          </a:xfrm>
          <a:prstGeom prst="rect">
            <a:avLst/>
          </a:prstGeom>
          <a:noFill/>
          <a:ln>
            <a:noFill/>
          </a:ln>
        </p:spPr>
      </p:pic>
      <p:pic>
        <p:nvPicPr>
          <p:cNvPr id="248" name="Google Shape;248;p36"/>
          <p:cNvPicPr preferRelativeResize="0"/>
          <p:nvPr/>
        </p:nvPicPr>
        <p:blipFill>
          <a:blip r:embed="rId4">
            <a:alphaModFix/>
          </a:blip>
          <a:stretch>
            <a:fillRect/>
          </a:stretch>
        </p:blipFill>
        <p:spPr>
          <a:xfrm>
            <a:off x="4706524" y="1188526"/>
            <a:ext cx="4227799" cy="1652300"/>
          </a:xfrm>
          <a:prstGeom prst="rect">
            <a:avLst/>
          </a:prstGeom>
          <a:noFill/>
          <a:ln>
            <a:noFill/>
          </a:ln>
        </p:spPr>
      </p:pic>
      <p:sp>
        <p:nvSpPr>
          <p:cNvPr id="249" name="Google Shape;249;p36"/>
          <p:cNvSpPr txBox="1"/>
          <p:nvPr/>
        </p:nvSpPr>
        <p:spPr>
          <a:xfrm>
            <a:off x="7203250" y="487137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810B8916-3779-4340-8ED7-7E9ABAD2B3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4" name="TextBox 3">
            <a:extLst>
              <a:ext uri="{FF2B5EF4-FFF2-40B4-BE49-F238E27FC236}">
                <a16:creationId xmlns:a16="http://schemas.microsoft.com/office/drawing/2014/main" id="{EAAE1E6D-5DA3-4640-998D-4F2E5D3720F9}"/>
              </a:ext>
            </a:extLst>
          </p:cNvPr>
          <p:cNvSpPr txBox="1"/>
          <p:nvPr/>
        </p:nvSpPr>
        <p:spPr>
          <a:xfrm>
            <a:off x="4958081" y="3026301"/>
            <a:ext cx="4063078" cy="523220"/>
          </a:xfrm>
          <a:prstGeom prst="rect">
            <a:avLst/>
          </a:prstGeom>
          <a:noFill/>
        </p:spPr>
        <p:txBody>
          <a:bodyPr wrap="square" rtlCol="0">
            <a:spAutoFit/>
          </a:bodyPr>
          <a:lstStyle/>
          <a:p>
            <a:pPr marL="285750" indent="-285750">
              <a:buFont typeface="Arial" panose="020B0604020202020204" pitchFamily="34" charset="0"/>
              <a:buChar char="•"/>
            </a:pPr>
            <a:r>
              <a:rPr lang="en-IN" dirty="0"/>
              <a:t> This matrix calculations is very efficient on GPUs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6A14-9CAE-4679-847F-734D5D8EDB83}"/>
              </a:ext>
            </a:extLst>
          </p:cNvPr>
          <p:cNvSpPr>
            <a:spLocks noGrp="1"/>
          </p:cNvSpPr>
          <p:nvPr>
            <p:ph type="title"/>
          </p:nvPr>
        </p:nvSpPr>
        <p:spPr/>
        <p:txBody>
          <a:bodyPr/>
          <a:lstStyle/>
          <a:p>
            <a:r>
              <a:rPr lang="en-IN" dirty="0"/>
              <a:t>Recommended readings and credits</a:t>
            </a:r>
          </a:p>
        </p:txBody>
      </p:sp>
      <p:sp>
        <p:nvSpPr>
          <p:cNvPr id="3" name="Text Placeholder 2">
            <a:extLst>
              <a:ext uri="{FF2B5EF4-FFF2-40B4-BE49-F238E27FC236}">
                <a16:creationId xmlns:a16="http://schemas.microsoft.com/office/drawing/2014/main" id="{BFE7D866-F6B3-4203-8A0A-D8EE4B871A9E}"/>
              </a:ext>
            </a:extLst>
          </p:cNvPr>
          <p:cNvSpPr>
            <a:spLocks noGrp="1"/>
          </p:cNvSpPr>
          <p:nvPr>
            <p:ph type="body" idx="1"/>
          </p:nvPr>
        </p:nvSpPr>
        <p:spPr/>
        <p:txBody>
          <a:bodyPr/>
          <a:lstStyle/>
          <a:p>
            <a:r>
              <a:rPr lang="en-IN" dirty="0">
                <a:hlinkClick r:id="rId4"/>
              </a:rPr>
              <a:t>Main Paper</a:t>
            </a:r>
            <a:endParaRPr lang="en-IN" dirty="0"/>
          </a:p>
          <a:p>
            <a:r>
              <a:rPr lang="en-IN" dirty="0">
                <a:hlinkClick r:id="rId5"/>
              </a:rPr>
              <a:t>jalammar blog</a:t>
            </a:r>
            <a:endParaRPr lang="en-IN" dirty="0"/>
          </a:p>
          <a:p>
            <a:r>
              <a:rPr lang="en-IN" dirty="0">
                <a:hlinkClick r:id="rId6"/>
              </a:rPr>
              <a:t>google.ai</a:t>
            </a:r>
            <a:endParaRPr lang="en-IN" dirty="0"/>
          </a:p>
        </p:txBody>
      </p:sp>
      <p:sp>
        <p:nvSpPr>
          <p:cNvPr id="4" name="Slide Number Placeholder 3">
            <a:extLst>
              <a:ext uri="{FF2B5EF4-FFF2-40B4-BE49-F238E27FC236}">
                <a16:creationId xmlns:a16="http://schemas.microsoft.com/office/drawing/2014/main" id="{759BD700-0C53-428D-AEFE-35291D8B6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Audio 4">
            <a:hlinkClick r:id="" action="ppaction://media"/>
            <a:extLst>
              <a:ext uri="{FF2B5EF4-FFF2-40B4-BE49-F238E27FC236}">
                <a16:creationId xmlns:a16="http://schemas.microsoft.com/office/drawing/2014/main" id="{728F3956-15C0-4451-BC87-284F03336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37282342"/>
      </p:ext>
    </p:extLst>
  </p:cSld>
  <p:clrMapOvr>
    <a:masterClrMapping/>
  </p:clrMapOvr>
  <mc:AlternateContent xmlns:mc="http://schemas.openxmlformats.org/markup-compatibility/2006">
    <mc:Choice xmlns:p14="http://schemas.microsoft.com/office/powerpoint/2010/main" Requires="p14">
      <p:transition spd="slow" p14:dur="2000" advTm="6742"/>
    </mc:Choice>
    <mc:Fallback>
      <p:transition spd="slow" advTm="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Multi-Headed representations</a:t>
            </a:r>
            <a:endParaRPr/>
          </a:p>
        </p:txBody>
      </p:sp>
      <p:sp>
        <p:nvSpPr>
          <p:cNvPr id="256" name="Google Shape;256;p37"/>
          <p:cNvSpPr txBox="1">
            <a:spLocks noGrp="1"/>
          </p:cNvSpPr>
          <p:nvPr>
            <p:ph type="body" idx="1"/>
          </p:nvPr>
        </p:nvSpPr>
        <p:spPr>
          <a:xfrm>
            <a:off x="311700" y="11668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57" name="Google Shape;257;p37"/>
          <p:cNvPicPr preferRelativeResize="0"/>
          <p:nvPr/>
        </p:nvPicPr>
        <p:blipFill>
          <a:blip r:embed="rId3">
            <a:alphaModFix/>
          </a:blip>
          <a:stretch>
            <a:fillRect/>
          </a:stretch>
        </p:blipFill>
        <p:spPr>
          <a:xfrm>
            <a:off x="262274" y="1017725"/>
            <a:ext cx="3309175" cy="1955199"/>
          </a:xfrm>
          <a:prstGeom prst="rect">
            <a:avLst/>
          </a:prstGeom>
          <a:noFill/>
          <a:ln>
            <a:noFill/>
          </a:ln>
        </p:spPr>
      </p:pic>
      <p:pic>
        <p:nvPicPr>
          <p:cNvPr id="258" name="Google Shape;258;p37"/>
          <p:cNvPicPr preferRelativeResize="0"/>
          <p:nvPr/>
        </p:nvPicPr>
        <p:blipFill>
          <a:blip r:embed="rId4">
            <a:alphaModFix/>
          </a:blip>
          <a:stretch>
            <a:fillRect/>
          </a:stretch>
        </p:blipFill>
        <p:spPr>
          <a:xfrm>
            <a:off x="3822625" y="1005500"/>
            <a:ext cx="4363499" cy="2070300"/>
          </a:xfrm>
          <a:prstGeom prst="rect">
            <a:avLst/>
          </a:prstGeom>
          <a:noFill/>
          <a:ln>
            <a:noFill/>
          </a:ln>
        </p:spPr>
      </p:pic>
      <p:sp>
        <p:nvSpPr>
          <p:cNvPr id="259" name="Google Shape;259;p37"/>
          <p:cNvSpPr txBox="1"/>
          <p:nvPr/>
        </p:nvSpPr>
        <p:spPr>
          <a:xfrm>
            <a:off x="7434175" y="4808400"/>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1AD63620-7E05-4219-A250-A43C7194D1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Multi-headed self-attention pipeline</a:t>
            </a:r>
            <a:endParaRPr/>
          </a:p>
        </p:txBody>
      </p:sp>
      <p:sp>
        <p:nvSpPr>
          <p:cNvPr id="265" name="Google Shape;265;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66" name="Google Shape;266;p38"/>
          <p:cNvPicPr preferRelativeResize="0"/>
          <p:nvPr/>
        </p:nvPicPr>
        <p:blipFill>
          <a:blip r:embed="rId3">
            <a:alphaModFix/>
          </a:blip>
          <a:stretch>
            <a:fillRect/>
          </a:stretch>
        </p:blipFill>
        <p:spPr>
          <a:xfrm>
            <a:off x="381000" y="985975"/>
            <a:ext cx="7279551" cy="4075725"/>
          </a:xfrm>
          <a:prstGeom prst="rect">
            <a:avLst/>
          </a:prstGeom>
          <a:noFill/>
          <a:ln>
            <a:noFill/>
          </a:ln>
        </p:spPr>
      </p:pic>
      <p:sp>
        <p:nvSpPr>
          <p:cNvPr id="267" name="Google Shape;267;p38"/>
          <p:cNvSpPr txBox="1"/>
          <p:nvPr/>
        </p:nvSpPr>
        <p:spPr>
          <a:xfrm>
            <a:off x="7343200" y="4854700"/>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C4BB6979-4CA2-4CDB-969F-84197C830C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MHA Visualization</a:t>
            </a:r>
            <a:endParaRPr/>
          </a:p>
        </p:txBody>
      </p:sp>
      <p:sp>
        <p:nvSpPr>
          <p:cNvPr id="273" name="Google Shape;273;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74" name="Google Shape;274;p39"/>
          <p:cNvPicPr preferRelativeResize="0"/>
          <p:nvPr/>
        </p:nvPicPr>
        <p:blipFill>
          <a:blip r:embed="rId3">
            <a:alphaModFix/>
          </a:blip>
          <a:stretch>
            <a:fillRect/>
          </a:stretch>
        </p:blipFill>
        <p:spPr>
          <a:xfrm>
            <a:off x="430050" y="1055913"/>
            <a:ext cx="4171950" cy="3762375"/>
          </a:xfrm>
          <a:prstGeom prst="rect">
            <a:avLst/>
          </a:prstGeom>
          <a:noFill/>
          <a:ln>
            <a:noFill/>
          </a:ln>
        </p:spPr>
      </p:pic>
      <p:pic>
        <p:nvPicPr>
          <p:cNvPr id="275" name="Google Shape;275;p39"/>
          <p:cNvPicPr preferRelativeResize="0"/>
          <p:nvPr/>
        </p:nvPicPr>
        <p:blipFill>
          <a:blip r:embed="rId4">
            <a:alphaModFix/>
          </a:blip>
          <a:stretch>
            <a:fillRect/>
          </a:stretch>
        </p:blipFill>
        <p:spPr>
          <a:xfrm>
            <a:off x="4947250" y="1076275"/>
            <a:ext cx="3981450" cy="3886200"/>
          </a:xfrm>
          <a:prstGeom prst="rect">
            <a:avLst/>
          </a:prstGeom>
          <a:noFill/>
          <a:ln>
            <a:noFill/>
          </a:ln>
        </p:spPr>
      </p:pic>
      <p:sp>
        <p:nvSpPr>
          <p:cNvPr id="276" name="Google Shape;276;p39"/>
          <p:cNvSpPr txBox="1"/>
          <p:nvPr/>
        </p:nvSpPr>
        <p:spPr>
          <a:xfrm>
            <a:off x="7238225" y="488537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AFD1947F-1C90-427F-AA9C-E48706032B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Positional encoding	</a:t>
            </a:r>
            <a:endParaRPr/>
          </a:p>
        </p:txBody>
      </p:sp>
      <p:sp>
        <p:nvSpPr>
          <p:cNvPr id="282" name="Google Shape;282;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83" name="Google Shape;283;p40"/>
          <p:cNvPicPr preferRelativeResize="0"/>
          <p:nvPr/>
        </p:nvPicPr>
        <p:blipFill>
          <a:blip r:embed="rId3">
            <a:alphaModFix/>
          </a:blip>
          <a:stretch>
            <a:fillRect/>
          </a:stretch>
        </p:blipFill>
        <p:spPr>
          <a:xfrm>
            <a:off x="332125" y="1093926"/>
            <a:ext cx="5745249" cy="3168275"/>
          </a:xfrm>
          <a:prstGeom prst="rect">
            <a:avLst/>
          </a:prstGeom>
          <a:noFill/>
          <a:ln>
            <a:noFill/>
          </a:ln>
        </p:spPr>
      </p:pic>
      <p:sp>
        <p:nvSpPr>
          <p:cNvPr id="2" name="Slide Number Placeholder 1">
            <a:extLst>
              <a:ext uri="{FF2B5EF4-FFF2-40B4-BE49-F238E27FC236}">
                <a16:creationId xmlns:a16="http://schemas.microsoft.com/office/drawing/2014/main" id="{4C4D97CA-8FAB-4124-B868-A311F28DD9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Residuals</a:t>
            </a:r>
            <a:endParaRPr/>
          </a:p>
        </p:txBody>
      </p:sp>
      <p:sp>
        <p:nvSpPr>
          <p:cNvPr id="289" name="Google Shape;289;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90" name="Google Shape;290;p41"/>
          <p:cNvPicPr preferRelativeResize="0"/>
          <p:nvPr/>
        </p:nvPicPr>
        <p:blipFill>
          <a:blip r:embed="rId3">
            <a:alphaModFix/>
          </a:blip>
          <a:stretch>
            <a:fillRect/>
          </a:stretch>
        </p:blipFill>
        <p:spPr>
          <a:xfrm>
            <a:off x="425699" y="1017725"/>
            <a:ext cx="4309449" cy="4031025"/>
          </a:xfrm>
          <a:prstGeom prst="rect">
            <a:avLst/>
          </a:prstGeom>
          <a:noFill/>
          <a:ln>
            <a:noFill/>
          </a:ln>
        </p:spPr>
      </p:pic>
      <p:sp>
        <p:nvSpPr>
          <p:cNvPr id="291" name="Google Shape;291;p41"/>
          <p:cNvSpPr txBox="1"/>
          <p:nvPr/>
        </p:nvSpPr>
        <p:spPr>
          <a:xfrm>
            <a:off x="7259225" y="488537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30BA1444-D64F-498D-96B6-418B5C06A5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95"/>
        <p:cNvGrpSpPr/>
        <p:nvPr/>
      </p:nvGrpSpPr>
      <p:grpSpPr>
        <a:xfrm>
          <a:off x="0" y="0"/>
          <a:ext cx="0" cy="0"/>
          <a:chOff x="0" y="0"/>
          <a:chExt cx="0" cy="0"/>
        </a:xfrm>
      </p:grpSpPr>
      <p:sp>
        <p:nvSpPr>
          <p:cNvPr id="296" name="Google Shape;29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Decoding</a:t>
            </a:r>
            <a:endParaRPr/>
          </a:p>
        </p:txBody>
      </p:sp>
      <p:sp>
        <p:nvSpPr>
          <p:cNvPr id="297" name="Google Shape;297;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98" name="Google Shape;298;p42"/>
          <p:cNvPicPr preferRelativeResize="0"/>
          <p:nvPr/>
        </p:nvPicPr>
        <p:blipFill>
          <a:blip r:embed="rId3">
            <a:alphaModFix/>
          </a:blip>
          <a:stretch>
            <a:fillRect/>
          </a:stretch>
        </p:blipFill>
        <p:spPr>
          <a:xfrm>
            <a:off x="457200" y="1097525"/>
            <a:ext cx="7255451" cy="3985975"/>
          </a:xfrm>
          <a:prstGeom prst="rect">
            <a:avLst/>
          </a:prstGeom>
          <a:noFill/>
          <a:ln>
            <a:noFill/>
          </a:ln>
        </p:spPr>
      </p:pic>
      <p:sp>
        <p:nvSpPr>
          <p:cNvPr id="299" name="Google Shape;299;p42"/>
          <p:cNvSpPr txBox="1"/>
          <p:nvPr/>
        </p:nvSpPr>
        <p:spPr>
          <a:xfrm>
            <a:off x="7679100" y="483637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sp>
        <p:nvSpPr>
          <p:cNvPr id="2" name="Slide Number Placeholder 1">
            <a:extLst>
              <a:ext uri="{FF2B5EF4-FFF2-40B4-BE49-F238E27FC236}">
                <a16:creationId xmlns:a16="http://schemas.microsoft.com/office/drawing/2014/main" id="{8716F50F-5149-4ACD-AB03-3303883050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Translation using Transformer</a:t>
            </a:r>
            <a:endParaRPr/>
          </a:p>
        </p:txBody>
      </p:sp>
      <p:sp>
        <p:nvSpPr>
          <p:cNvPr id="305" name="Google Shape;305;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306" name="Google Shape;306;p43"/>
          <p:cNvPicPr preferRelativeResize="0"/>
          <p:nvPr/>
        </p:nvPicPr>
        <p:blipFill>
          <a:blip r:embed="rId3">
            <a:alphaModFix/>
          </a:blip>
          <a:stretch>
            <a:fillRect/>
          </a:stretch>
        </p:blipFill>
        <p:spPr>
          <a:xfrm>
            <a:off x="1666075" y="1219200"/>
            <a:ext cx="4262026" cy="3641125"/>
          </a:xfrm>
          <a:prstGeom prst="rect">
            <a:avLst/>
          </a:prstGeom>
          <a:noFill/>
          <a:ln>
            <a:noFill/>
          </a:ln>
        </p:spPr>
      </p:pic>
      <p:sp>
        <p:nvSpPr>
          <p:cNvPr id="307" name="Google Shape;307;p43"/>
          <p:cNvSpPr txBox="1"/>
          <p:nvPr/>
        </p:nvSpPr>
        <p:spPr>
          <a:xfrm>
            <a:off x="7175250" y="48603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google.ai</a:t>
            </a:r>
            <a:endParaRPr sz="800"/>
          </a:p>
        </p:txBody>
      </p:sp>
      <p:sp>
        <p:nvSpPr>
          <p:cNvPr id="4" name="Slide Number Placeholder 3">
            <a:extLst>
              <a:ext uri="{FF2B5EF4-FFF2-40B4-BE49-F238E27FC236}">
                <a16:creationId xmlns:a16="http://schemas.microsoft.com/office/drawing/2014/main" id="{457E8C4E-820D-4B71-B79B-9F86D073B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layer and Softmax</a:t>
            </a:r>
            <a:endParaRPr/>
          </a:p>
        </p:txBody>
      </p:sp>
      <p:sp>
        <p:nvSpPr>
          <p:cNvPr id="313" name="Google Shape;313;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314" name="Google Shape;314;p44"/>
          <p:cNvPicPr preferRelativeResize="0"/>
          <p:nvPr/>
        </p:nvPicPr>
        <p:blipFill>
          <a:blip r:embed="rId3">
            <a:alphaModFix/>
          </a:blip>
          <a:stretch>
            <a:fillRect/>
          </a:stretch>
        </p:blipFill>
        <p:spPr>
          <a:xfrm>
            <a:off x="366227" y="1017725"/>
            <a:ext cx="6295975" cy="4064474"/>
          </a:xfrm>
          <a:prstGeom prst="rect">
            <a:avLst/>
          </a:prstGeom>
          <a:noFill/>
          <a:ln>
            <a:noFill/>
          </a:ln>
        </p:spPr>
      </p:pic>
      <p:sp>
        <p:nvSpPr>
          <p:cNvPr id="2" name="Slide Number Placeholder 1">
            <a:extLst>
              <a:ext uri="{FF2B5EF4-FFF2-40B4-BE49-F238E27FC236}">
                <a16:creationId xmlns:a16="http://schemas.microsoft.com/office/drawing/2014/main" id="{39AF75A4-DBCF-494D-92B4-563E1BC396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Self-attention?</a:t>
            </a:r>
            <a:endParaRPr/>
          </a:p>
        </p:txBody>
      </p:sp>
      <p:sp>
        <p:nvSpPr>
          <p:cNvPr id="320" name="Google Shape;320;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Reduced complexity</a:t>
            </a:r>
            <a:endParaRPr dirty="0"/>
          </a:p>
          <a:p>
            <a:pPr marL="457200" lvl="0" indent="0" algn="l" rtl="0">
              <a:spcBef>
                <a:spcPts val="1600"/>
              </a:spcBef>
              <a:spcAft>
                <a:spcPts val="0"/>
              </a:spcAft>
              <a:buNone/>
            </a:pPr>
            <a:endParaRPr dirty="0"/>
          </a:p>
          <a:p>
            <a:pPr marL="457200" lvl="0" indent="0" algn="l" rtl="0">
              <a:spcBef>
                <a:spcPts val="1600"/>
              </a:spcBef>
              <a:spcAft>
                <a:spcPts val="0"/>
              </a:spcAft>
              <a:buNone/>
            </a:pPr>
            <a:endParaRPr dirty="0"/>
          </a:p>
          <a:p>
            <a:pPr marL="45720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0"/>
              </a:spcBef>
              <a:spcAft>
                <a:spcPts val="0"/>
              </a:spcAft>
              <a:buNone/>
            </a:pPr>
            <a:r>
              <a:rPr lang="en" sz="1200" dirty="0"/>
              <a:t>N </a:t>
            </a:r>
            <a:r>
              <a:rPr lang="en" sz="1200" dirty="0">
                <a:sym typeface="Wingdings" panose="05000000000000000000" pitchFamily="2" charset="2"/>
              </a:rPr>
              <a:t> </a:t>
            </a:r>
            <a:r>
              <a:rPr lang="en" sz="1200" dirty="0"/>
              <a:t>sequence length</a:t>
            </a:r>
            <a:endParaRPr sz="1200" dirty="0"/>
          </a:p>
          <a:p>
            <a:pPr marL="0" lvl="0" indent="0" algn="l" rtl="0">
              <a:spcBef>
                <a:spcPts val="0"/>
              </a:spcBef>
              <a:spcAft>
                <a:spcPts val="0"/>
              </a:spcAft>
              <a:buNone/>
            </a:pPr>
            <a:r>
              <a:rPr lang="en" sz="1200" dirty="0"/>
              <a:t>d </a:t>
            </a:r>
            <a:r>
              <a:rPr lang="en" sz="1200" dirty="0">
                <a:sym typeface="Wingdings" panose="05000000000000000000" pitchFamily="2" charset="2"/>
              </a:rPr>
              <a:t></a:t>
            </a:r>
            <a:r>
              <a:rPr lang="en" sz="1200" dirty="0"/>
              <a:t> representation dimension</a:t>
            </a:r>
            <a:endParaRPr sz="1200" dirty="0"/>
          </a:p>
          <a:p>
            <a:pPr marL="0" lvl="0" indent="0" algn="l" rtl="0">
              <a:spcBef>
                <a:spcPts val="0"/>
              </a:spcBef>
              <a:spcAft>
                <a:spcPts val="0"/>
              </a:spcAft>
              <a:buNone/>
            </a:pPr>
            <a:r>
              <a:rPr lang="en-IN" sz="1200" dirty="0"/>
              <a:t>K</a:t>
            </a:r>
            <a:r>
              <a:rPr lang="en" sz="1200" dirty="0"/>
              <a:t> </a:t>
            </a:r>
            <a:r>
              <a:rPr lang="en" sz="1200" dirty="0">
                <a:sym typeface="Wingdings" panose="05000000000000000000" pitchFamily="2" charset="2"/>
              </a:rPr>
              <a:t></a:t>
            </a:r>
            <a:r>
              <a:rPr lang="en" sz="1200" dirty="0"/>
              <a:t> kernel size of convolutions</a:t>
            </a:r>
            <a:endParaRPr sz="1200" dirty="0"/>
          </a:p>
          <a:p>
            <a:pPr marL="0" lvl="0" indent="0" algn="l" rtl="0">
              <a:spcBef>
                <a:spcPts val="0"/>
              </a:spcBef>
              <a:spcAft>
                <a:spcPts val="0"/>
              </a:spcAft>
              <a:buNone/>
            </a:pPr>
            <a:r>
              <a:rPr lang="en-IN" sz="1200" dirty="0">
                <a:sym typeface="Wingdings" panose="05000000000000000000" pitchFamily="2" charset="2"/>
              </a:rPr>
              <a:t>r  </a:t>
            </a:r>
            <a:r>
              <a:rPr lang="en" sz="1200" dirty="0">
                <a:sym typeface="Wingdings" panose="05000000000000000000" pitchFamily="2" charset="2"/>
              </a:rPr>
              <a:t></a:t>
            </a:r>
            <a:r>
              <a:rPr lang="en" sz="1200" dirty="0"/>
              <a:t> size of neighborhood in restricted self-attention</a:t>
            </a:r>
            <a:endParaRPr sz="1200" dirty="0"/>
          </a:p>
        </p:txBody>
      </p:sp>
      <p:pic>
        <p:nvPicPr>
          <p:cNvPr id="321" name="Google Shape;321;p45"/>
          <p:cNvPicPr preferRelativeResize="0"/>
          <p:nvPr/>
        </p:nvPicPr>
        <p:blipFill>
          <a:blip r:embed="rId3">
            <a:alphaModFix/>
          </a:blip>
          <a:stretch>
            <a:fillRect/>
          </a:stretch>
        </p:blipFill>
        <p:spPr>
          <a:xfrm>
            <a:off x="276225" y="1633275"/>
            <a:ext cx="8223800" cy="1876950"/>
          </a:xfrm>
          <a:prstGeom prst="rect">
            <a:avLst/>
          </a:prstGeom>
          <a:noFill/>
          <a:ln>
            <a:noFill/>
          </a:ln>
        </p:spPr>
      </p:pic>
      <p:sp>
        <p:nvSpPr>
          <p:cNvPr id="2" name="Slide Number Placeholder 1">
            <a:extLst>
              <a:ext uri="{FF2B5EF4-FFF2-40B4-BE49-F238E27FC236}">
                <a16:creationId xmlns:a16="http://schemas.microsoft.com/office/drawing/2014/main" id="{D9FC274D-98D9-459D-9752-5FCBCBF53F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327" name="Google Shape;32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328" name="Google Shape;328;p46"/>
          <p:cNvPicPr preferRelativeResize="0"/>
          <p:nvPr/>
        </p:nvPicPr>
        <p:blipFill>
          <a:blip r:embed="rId3">
            <a:alphaModFix/>
          </a:blip>
          <a:stretch>
            <a:fillRect/>
          </a:stretch>
        </p:blipFill>
        <p:spPr>
          <a:xfrm>
            <a:off x="438073" y="1170125"/>
            <a:ext cx="8082526" cy="3577950"/>
          </a:xfrm>
          <a:prstGeom prst="rect">
            <a:avLst/>
          </a:prstGeom>
          <a:noFill/>
          <a:ln>
            <a:noFill/>
          </a:ln>
        </p:spPr>
      </p:pic>
      <p:sp>
        <p:nvSpPr>
          <p:cNvPr id="2" name="Slide Number Placeholder 1">
            <a:extLst>
              <a:ext uri="{FF2B5EF4-FFF2-40B4-BE49-F238E27FC236}">
                <a16:creationId xmlns:a16="http://schemas.microsoft.com/office/drawing/2014/main" id="{4BA0D20E-8F81-455F-87A9-E1D5A13602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seq2seq</a:t>
            </a:r>
            <a:endParaRPr/>
          </a:p>
        </p:txBody>
      </p:sp>
      <p:sp>
        <p:nvSpPr>
          <p:cNvPr id="69" name="Google Shape;69;p15"/>
          <p:cNvSpPr txBox="1">
            <a:spLocks noGrp="1"/>
          </p:cNvSpPr>
          <p:nvPr>
            <p:ph type="body" idx="1"/>
          </p:nvPr>
        </p:nvSpPr>
        <p:spPr>
          <a:xfrm>
            <a:off x="311700" y="923875"/>
            <a:ext cx="8520600" cy="3416400"/>
          </a:xfrm>
          <a:prstGeom prst="rect">
            <a:avLst/>
          </a:prstGeom>
        </p:spPr>
        <p:txBody>
          <a:bodyPr spcFirstLastPara="1" wrap="square" lIns="91425" tIns="91425" rIns="91425" bIns="91425" anchor="t" anchorCtr="0">
            <a:noAutofit/>
          </a:bodyPr>
          <a:lstStyle/>
          <a:p>
            <a:pPr marL="1371600" lvl="0" indent="457200" algn="l" rtl="0">
              <a:spcBef>
                <a:spcPts val="0"/>
              </a:spcBef>
              <a:spcAft>
                <a:spcPts val="1600"/>
              </a:spcAft>
              <a:buNone/>
            </a:pPr>
            <a:r>
              <a:rPr lang="en-IN" dirty="0"/>
              <a:t> </a:t>
            </a:r>
            <a:endParaRPr dirty="0"/>
          </a:p>
        </p:txBody>
      </p:sp>
      <p:sp>
        <p:nvSpPr>
          <p:cNvPr id="71" name="Google Shape;71;p15"/>
          <p:cNvSpPr txBox="1"/>
          <p:nvPr/>
        </p:nvSpPr>
        <p:spPr>
          <a:xfrm>
            <a:off x="3845000" y="48628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pic>
        <p:nvPicPr>
          <p:cNvPr id="3" name="seq2seq_2">
            <a:hlinkClick r:id="" action="ppaction://media"/>
            <a:extLst>
              <a:ext uri="{FF2B5EF4-FFF2-40B4-BE49-F238E27FC236}">
                <a16:creationId xmlns:a16="http://schemas.microsoft.com/office/drawing/2014/main" id="{8895665F-7B87-41A0-B69E-DA025C7FE8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9695"/>
            <a:ext cx="9144000" cy="2743200"/>
          </a:xfrm>
          <a:prstGeom prst="rect">
            <a:avLst/>
          </a:prstGeom>
        </p:spPr>
      </p:pic>
      <p:sp>
        <p:nvSpPr>
          <p:cNvPr id="2" name="Slide Number Placeholder 1">
            <a:extLst>
              <a:ext uri="{FF2B5EF4-FFF2-40B4-BE49-F238E27FC236}">
                <a16:creationId xmlns:a16="http://schemas.microsoft.com/office/drawing/2014/main" id="{FA4A551D-F1A6-4E1F-91E3-9E97BFB5B6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repeatCount="indefinite"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334" name="Google Shape;334;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 </a:t>
            </a:r>
            <a:endParaRPr b="1"/>
          </a:p>
        </p:txBody>
      </p:sp>
      <p:pic>
        <p:nvPicPr>
          <p:cNvPr id="335" name="Google Shape;335;p47"/>
          <p:cNvPicPr preferRelativeResize="0"/>
          <p:nvPr/>
        </p:nvPicPr>
        <p:blipFill>
          <a:blip r:embed="rId3">
            <a:alphaModFix/>
          </a:blip>
          <a:stretch>
            <a:fillRect/>
          </a:stretch>
        </p:blipFill>
        <p:spPr>
          <a:xfrm>
            <a:off x="311701" y="1195625"/>
            <a:ext cx="4053399" cy="2506350"/>
          </a:xfrm>
          <a:prstGeom prst="rect">
            <a:avLst/>
          </a:prstGeom>
          <a:noFill/>
          <a:ln>
            <a:noFill/>
          </a:ln>
        </p:spPr>
      </p:pic>
      <p:pic>
        <p:nvPicPr>
          <p:cNvPr id="336" name="Google Shape;336;p47"/>
          <p:cNvPicPr preferRelativeResize="0"/>
          <p:nvPr/>
        </p:nvPicPr>
        <p:blipFill>
          <a:blip r:embed="rId4">
            <a:alphaModFix/>
          </a:blip>
          <a:stretch>
            <a:fillRect/>
          </a:stretch>
        </p:blipFill>
        <p:spPr>
          <a:xfrm>
            <a:off x="4535675" y="1236375"/>
            <a:ext cx="3956901" cy="2446675"/>
          </a:xfrm>
          <a:prstGeom prst="rect">
            <a:avLst/>
          </a:prstGeom>
          <a:noFill/>
          <a:ln>
            <a:noFill/>
          </a:ln>
        </p:spPr>
      </p:pic>
      <p:sp>
        <p:nvSpPr>
          <p:cNvPr id="337" name="Google Shape;337;p47"/>
          <p:cNvSpPr txBox="1"/>
          <p:nvPr/>
        </p:nvSpPr>
        <p:spPr>
          <a:xfrm>
            <a:off x="3921200" y="47104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google.ai</a:t>
            </a:r>
            <a:endParaRPr sz="800"/>
          </a:p>
        </p:txBody>
      </p:sp>
      <p:sp>
        <p:nvSpPr>
          <p:cNvPr id="2" name="Slide Number Placeholder 1">
            <a:extLst>
              <a:ext uri="{FF2B5EF4-FFF2-40B4-BE49-F238E27FC236}">
                <a16:creationId xmlns:a16="http://schemas.microsoft.com/office/drawing/2014/main" id="{6B9DD8D0-2ACD-405E-8DCC-6A3BA06E24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Training and Decoding</a:t>
            </a:r>
            <a:endParaRPr/>
          </a:p>
        </p:txBody>
      </p:sp>
      <p:sp>
        <p:nvSpPr>
          <p:cNvPr id="343" name="Google Shape;343;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ADAM optimizer with learning rate proportional to (step-0.5)</a:t>
            </a:r>
            <a:endParaRPr dirty="0"/>
          </a:p>
          <a:p>
            <a:pPr marL="457200" lvl="0" indent="-342900" algn="l" rtl="0">
              <a:spcBef>
                <a:spcPts val="0"/>
              </a:spcBef>
              <a:spcAft>
                <a:spcPts val="0"/>
              </a:spcAft>
              <a:buSzPts val="1800"/>
              <a:buChar char="●"/>
            </a:pPr>
            <a:r>
              <a:rPr lang="en" dirty="0"/>
              <a:t>Dropout during training at every layer just before adding residual</a:t>
            </a:r>
            <a:endParaRPr dirty="0"/>
          </a:p>
          <a:p>
            <a:pPr marL="457200" lvl="0" indent="-342900" algn="l" rtl="0">
              <a:spcBef>
                <a:spcPts val="0"/>
              </a:spcBef>
              <a:spcAft>
                <a:spcPts val="0"/>
              </a:spcAft>
              <a:buSzPts val="1800"/>
              <a:buChar char="●"/>
            </a:pPr>
            <a:r>
              <a:rPr lang="en" dirty="0"/>
              <a:t>Label smoothing</a:t>
            </a:r>
            <a:endParaRPr dirty="0"/>
          </a:p>
          <a:p>
            <a:pPr marL="457200" lvl="0" indent="-342900" algn="l" rtl="0">
              <a:spcBef>
                <a:spcPts val="0"/>
              </a:spcBef>
              <a:spcAft>
                <a:spcPts val="0"/>
              </a:spcAft>
              <a:buSzPts val="1800"/>
              <a:buChar char="●"/>
            </a:pPr>
            <a:r>
              <a:rPr lang="en" dirty="0"/>
              <a:t>Auto-regressive decoding with beam search</a:t>
            </a:r>
            <a:endParaRPr dirty="0"/>
          </a:p>
        </p:txBody>
      </p:sp>
      <p:sp>
        <p:nvSpPr>
          <p:cNvPr id="2" name="Slide Number Placeholder 1">
            <a:extLst>
              <a:ext uri="{FF2B5EF4-FFF2-40B4-BE49-F238E27FC236}">
                <a16:creationId xmlns:a16="http://schemas.microsoft.com/office/drawing/2014/main" id="{76724250-FDAC-47DF-B75B-05DB583251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47"/>
        <p:cNvGrpSpPr/>
        <p:nvPr/>
      </p:nvGrpSpPr>
      <p:grpSpPr>
        <a:xfrm>
          <a:off x="0" y="0"/>
          <a:ext cx="0" cy="0"/>
          <a:chOff x="0" y="0"/>
          <a:chExt cx="0" cy="0"/>
        </a:xfrm>
      </p:grpSpPr>
      <p:sp>
        <p:nvSpPr>
          <p:cNvPr id="348" name="Google Shape;34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Ablations</a:t>
            </a:r>
            <a:endParaRPr/>
          </a:p>
        </p:txBody>
      </p:sp>
      <p:sp>
        <p:nvSpPr>
          <p:cNvPr id="349" name="Google Shape;349;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350" name="Google Shape;350;p49"/>
          <p:cNvPicPr preferRelativeResize="0"/>
          <p:nvPr/>
        </p:nvPicPr>
        <p:blipFill>
          <a:blip r:embed="rId3">
            <a:alphaModFix/>
          </a:blip>
          <a:stretch>
            <a:fillRect/>
          </a:stretch>
        </p:blipFill>
        <p:spPr>
          <a:xfrm>
            <a:off x="382274" y="1017725"/>
            <a:ext cx="4997751" cy="3959325"/>
          </a:xfrm>
          <a:prstGeom prst="rect">
            <a:avLst/>
          </a:prstGeom>
          <a:noFill/>
          <a:ln>
            <a:noFill/>
          </a:ln>
        </p:spPr>
      </p:pic>
      <p:sp>
        <p:nvSpPr>
          <p:cNvPr id="2" name="Slide Number Placeholder 1">
            <a:extLst>
              <a:ext uri="{FF2B5EF4-FFF2-40B4-BE49-F238E27FC236}">
                <a16:creationId xmlns:a16="http://schemas.microsoft.com/office/drawing/2014/main" id="{68683647-AF42-43DF-935B-721C3005E5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356" name="Google Shape;356;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First transduction model based entirely on attention</a:t>
            </a:r>
            <a:endParaRPr dirty="0"/>
          </a:p>
          <a:p>
            <a:pPr marL="457200" lvl="0" indent="-342900" algn="l" rtl="0">
              <a:spcBef>
                <a:spcPts val="0"/>
              </a:spcBef>
              <a:spcAft>
                <a:spcPts val="0"/>
              </a:spcAft>
              <a:buSzPts val="1800"/>
              <a:buChar char="●"/>
            </a:pPr>
            <a:r>
              <a:rPr lang="en" dirty="0"/>
              <a:t>Transformer can be trained faster then RNN and CNNs for translation tasks</a:t>
            </a:r>
            <a:endParaRPr dirty="0"/>
          </a:p>
          <a:p>
            <a:pPr marL="457200" lvl="0" indent="-342900" algn="l" rtl="0">
              <a:spcBef>
                <a:spcPts val="0"/>
              </a:spcBef>
              <a:spcAft>
                <a:spcPts val="0"/>
              </a:spcAft>
              <a:buSzPts val="1800"/>
              <a:buChar char="●"/>
            </a:pPr>
            <a:r>
              <a:rPr lang="en" dirty="0"/>
              <a:t>Achieved new SOA for translation tasks</a:t>
            </a:r>
            <a:endParaRPr dirty="0"/>
          </a:p>
          <a:p>
            <a:pPr marL="457200" lvl="0" indent="-342900" algn="l" rtl="0">
              <a:spcBef>
                <a:spcPts val="0"/>
              </a:spcBef>
              <a:spcAft>
                <a:spcPts val="0"/>
              </a:spcAft>
              <a:buSzPts val="1800"/>
              <a:buChar char="●"/>
            </a:pPr>
            <a:r>
              <a:rPr lang="en" dirty="0"/>
              <a:t>Parallelized computations - efficient and accurate</a:t>
            </a:r>
            <a:endParaRPr dirty="0"/>
          </a:p>
          <a:p>
            <a:pPr marL="457200" lvl="0" indent="-342900" algn="l" rtl="0">
              <a:spcBef>
                <a:spcPts val="0"/>
              </a:spcBef>
              <a:spcAft>
                <a:spcPts val="0"/>
              </a:spcAft>
              <a:buSzPts val="1800"/>
              <a:buChar char="●"/>
            </a:pPr>
            <a:r>
              <a:rPr lang="en" dirty="0"/>
              <a:t>Research directions:</a:t>
            </a:r>
            <a:endParaRPr dirty="0"/>
          </a:p>
          <a:p>
            <a:pPr marL="914400" lvl="1" indent="-317500" algn="l" rtl="0">
              <a:spcBef>
                <a:spcPts val="0"/>
              </a:spcBef>
              <a:spcAft>
                <a:spcPts val="0"/>
              </a:spcAft>
              <a:buSzPts val="1400"/>
              <a:buChar char="○"/>
            </a:pPr>
            <a:r>
              <a:rPr lang="en" dirty="0"/>
              <a:t>Handling large sequences</a:t>
            </a:r>
            <a:endParaRPr dirty="0"/>
          </a:p>
          <a:p>
            <a:pPr marL="914400" lvl="1" indent="-317500" algn="l" rtl="0">
              <a:spcBef>
                <a:spcPts val="0"/>
              </a:spcBef>
              <a:spcAft>
                <a:spcPts val="0"/>
              </a:spcAft>
              <a:buSzPts val="1400"/>
              <a:buChar char="○"/>
            </a:pPr>
            <a:r>
              <a:rPr lang="en-IN" dirty="0"/>
              <a:t>Making generation less sequential</a:t>
            </a:r>
          </a:p>
          <a:p>
            <a:pPr marL="914400" lvl="1" indent="-317500" algn="l" rtl="0">
              <a:spcBef>
                <a:spcPts val="0"/>
              </a:spcBef>
              <a:spcAft>
                <a:spcPts val="0"/>
              </a:spcAft>
              <a:buSzPts val="1400"/>
              <a:buChar char="○"/>
            </a:pPr>
            <a:r>
              <a:rPr lang="en-IN" dirty="0"/>
              <a:t>Extending transformer to image, video and audio domain</a:t>
            </a:r>
            <a:endParaRPr dirty="0"/>
          </a:p>
          <a:p>
            <a:pPr marL="0" lvl="0" indent="0" algn="l" rtl="0">
              <a:spcBef>
                <a:spcPts val="1600"/>
              </a:spcBef>
              <a:spcAft>
                <a:spcPts val="1600"/>
              </a:spcAft>
              <a:buNone/>
            </a:pPr>
            <a:endParaRPr dirty="0"/>
          </a:p>
        </p:txBody>
      </p:sp>
      <p:sp>
        <p:nvSpPr>
          <p:cNvPr id="2" name="Slide Number Placeholder 1">
            <a:extLst>
              <a:ext uri="{FF2B5EF4-FFF2-40B4-BE49-F238E27FC236}">
                <a16:creationId xmlns:a16="http://schemas.microsoft.com/office/drawing/2014/main" id="{09FE744E-01D5-4F12-A999-A62B2B5134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takeaways</a:t>
            </a:r>
            <a:endParaRPr/>
          </a:p>
        </p:txBody>
      </p:sp>
      <p:sp>
        <p:nvSpPr>
          <p:cNvPr id="362" name="Google Shape;362;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2"/>
              </a:buClr>
              <a:buSzPts val="1800"/>
              <a:buFont typeface="Arial"/>
              <a:buChar char="●"/>
            </a:pPr>
            <a:r>
              <a:rPr lang="en" dirty="0"/>
              <a:t>Transformer is the best model for translation tasks.</a:t>
            </a:r>
            <a:endParaRPr dirty="0"/>
          </a:p>
          <a:p>
            <a:pPr marL="457200" marR="0" lvl="0" indent="-342900" algn="l" rtl="0">
              <a:lnSpc>
                <a:spcPct val="115000"/>
              </a:lnSpc>
              <a:spcBef>
                <a:spcPts val="0"/>
              </a:spcBef>
              <a:spcAft>
                <a:spcPts val="0"/>
              </a:spcAft>
              <a:buClr>
                <a:schemeClr val="dk2"/>
              </a:buClr>
              <a:buSzPts val="1800"/>
              <a:buFont typeface="Arial"/>
              <a:buChar char="●"/>
            </a:pPr>
            <a:r>
              <a:rPr lang="en" dirty="0"/>
              <a:t>Can be applied to other problems</a:t>
            </a:r>
            <a:endParaRPr dirty="0"/>
          </a:p>
          <a:p>
            <a:pPr marL="914400" marR="0" lvl="1" indent="-317500" algn="l" rtl="0">
              <a:lnSpc>
                <a:spcPct val="115000"/>
              </a:lnSpc>
              <a:spcBef>
                <a:spcPts val="0"/>
              </a:spcBef>
              <a:spcAft>
                <a:spcPts val="0"/>
              </a:spcAft>
              <a:buSzPts val="1400"/>
              <a:buChar char="○"/>
            </a:pPr>
            <a:r>
              <a:rPr lang="en" dirty="0"/>
              <a:t>Combinatorial optimization problem</a:t>
            </a:r>
            <a:r>
              <a:rPr lang="en-IN" dirty="0"/>
              <a:t>s</a:t>
            </a:r>
          </a:p>
          <a:p>
            <a:pPr lvl="2">
              <a:spcBef>
                <a:spcPts val="0"/>
              </a:spcBef>
              <a:buChar char="○"/>
            </a:pPr>
            <a:r>
              <a:rPr lang="en" dirty="0"/>
              <a:t>Like Travelling Salesman Problem(Graphs of node size 20, 50, 100) [</a:t>
            </a:r>
            <a:r>
              <a:rPr lang="en-IN" dirty="0"/>
              <a:t>Kool et. al 2019</a:t>
            </a:r>
            <a:r>
              <a:rPr lang="en" dirty="0"/>
              <a:t>]</a:t>
            </a:r>
            <a:endParaRPr dirty="0"/>
          </a:p>
          <a:p>
            <a:pPr marL="457200" marR="0" lvl="0" indent="-342900" algn="l" rtl="0">
              <a:lnSpc>
                <a:spcPct val="115000"/>
              </a:lnSpc>
              <a:spcBef>
                <a:spcPts val="0"/>
              </a:spcBef>
              <a:spcAft>
                <a:spcPts val="0"/>
              </a:spcAft>
              <a:buClr>
                <a:schemeClr val="dk2"/>
              </a:buClr>
              <a:buSzPts val="1800"/>
              <a:buFont typeface="Arial"/>
              <a:buChar char="●"/>
            </a:pPr>
            <a:r>
              <a:rPr lang="en" dirty="0"/>
              <a:t>Inefficient if sequence length&gt;dimension  </a:t>
            </a:r>
            <a:endParaRPr dirty="0"/>
          </a:p>
        </p:txBody>
      </p:sp>
      <p:sp>
        <p:nvSpPr>
          <p:cNvPr id="2" name="Slide Number Placeholder 1">
            <a:extLst>
              <a:ext uri="{FF2B5EF4-FFF2-40B4-BE49-F238E27FC236}">
                <a16:creationId xmlns:a16="http://schemas.microsoft.com/office/drawing/2014/main" id="{3EF76FAC-246F-41A3-ADE6-3CD9C93659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68" name="Google Shape;36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u="sng" dirty="0">
                <a:solidFill>
                  <a:schemeClr val="hlink"/>
                </a:solidFill>
                <a:hlinkClick r:id="rId3"/>
              </a:rPr>
              <a:t>https://arxiv.org/abs/1706.03762</a:t>
            </a:r>
            <a:r>
              <a:rPr lang="en" dirty="0"/>
              <a:t>.</a:t>
            </a:r>
            <a:endParaRPr dirty="0"/>
          </a:p>
          <a:p>
            <a:pPr marL="457200" lvl="0" indent="-342900" algn="l" rtl="0">
              <a:spcBef>
                <a:spcPts val="0"/>
              </a:spcBef>
              <a:spcAft>
                <a:spcPts val="0"/>
              </a:spcAft>
              <a:buSzPts val="1800"/>
              <a:buAutoNum type="arabicPeriod"/>
            </a:pPr>
            <a:r>
              <a:rPr lang="en" u="sng" dirty="0">
                <a:solidFill>
                  <a:schemeClr val="hlink"/>
                </a:solidFill>
                <a:hlinkClick r:id="rId4"/>
              </a:rPr>
              <a:t>http://mlexplained.com/2017/12/29/attention-is-all-you-need-explained/</a:t>
            </a:r>
            <a:endParaRPr dirty="0"/>
          </a:p>
          <a:p>
            <a:pPr marL="457200" lvl="0" indent="-342900" algn="l" rtl="0">
              <a:spcBef>
                <a:spcPts val="0"/>
              </a:spcBef>
              <a:spcAft>
                <a:spcPts val="0"/>
              </a:spcAft>
              <a:buSzPts val="1800"/>
              <a:buAutoNum type="arabicPeriod"/>
            </a:pPr>
            <a:r>
              <a:rPr lang="en" u="sng" dirty="0">
                <a:solidFill>
                  <a:schemeClr val="hlink"/>
                </a:solidFill>
                <a:hlinkClick r:id="rId5"/>
              </a:rPr>
              <a:t>https://jalammar.github.io/illustrated-transformer/</a:t>
            </a:r>
            <a:endParaRPr dirty="0"/>
          </a:p>
          <a:p>
            <a:pPr marL="457200" lvl="0" indent="-342900" algn="l" rtl="0">
              <a:spcBef>
                <a:spcPts val="0"/>
              </a:spcBef>
              <a:spcAft>
                <a:spcPts val="0"/>
              </a:spcAft>
              <a:buSzPts val="1800"/>
              <a:buAutoNum type="arabicPeriod"/>
            </a:pPr>
            <a:r>
              <a:rPr lang="en" u="sng" dirty="0">
                <a:solidFill>
                  <a:schemeClr val="hlink"/>
                </a:solidFill>
                <a:hlinkClick r:id="rId6"/>
              </a:rPr>
              <a:t>http://nlp.seas.harvard.edu/2018/04/03/attention.html</a:t>
            </a:r>
            <a:endParaRPr dirty="0"/>
          </a:p>
          <a:p>
            <a:pPr marL="457200" lvl="0" indent="-342900" algn="l" rtl="0">
              <a:spcBef>
                <a:spcPts val="0"/>
              </a:spcBef>
              <a:spcAft>
                <a:spcPts val="0"/>
              </a:spcAft>
              <a:buSzPts val="1800"/>
              <a:buAutoNum type="arabicPeriod"/>
            </a:pPr>
            <a:r>
              <a:rPr lang="en" u="sng" dirty="0">
                <a:solidFill>
                  <a:schemeClr val="hlink"/>
                </a:solidFill>
                <a:hlinkClick r:id="rId7"/>
              </a:rPr>
              <a:t>https://ai.googleblog.com/2017/08/transformer-novel-neural-network.html</a:t>
            </a:r>
            <a:endParaRPr dirty="0"/>
          </a:p>
          <a:p>
            <a:pPr marL="457200" lvl="0" indent="-342900" algn="l" rtl="0">
              <a:spcBef>
                <a:spcPts val="0"/>
              </a:spcBef>
              <a:spcAft>
                <a:spcPts val="0"/>
              </a:spcAft>
              <a:buSzPts val="1800"/>
              <a:buAutoNum type="arabicPeriod"/>
            </a:pPr>
            <a:r>
              <a:rPr lang="en" u="sng" dirty="0">
                <a:solidFill>
                  <a:schemeClr val="hlink"/>
                </a:solidFill>
                <a:hlinkClick r:id="rId8"/>
              </a:rPr>
              <a:t>https://openreview.net/forum?id=ByxBFsRqYm</a:t>
            </a:r>
            <a:endParaRPr dirty="0"/>
          </a:p>
          <a:p>
            <a:pPr marL="457200" lvl="0" indent="-342900" algn="l" rtl="0">
              <a:spcBef>
                <a:spcPts val="0"/>
              </a:spcBef>
              <a:spcAft>
                <a:spcPts val="0"/>
              </a:spcAft>
              <a:buSzPts val="1800"/>
              <a:buAutoNum type="arabicPeriod"/>
            </a:pPr>
            <a:r>
              <a:rPr lang="en" u="sng" dirty="0">
                <a:solidFill>
                  <a:schemeClr val="hlink"/>
                </a:solidFill>
                <a:hlinkClick r:id="rId9"/>
              </a:rPr>
              <a:t>https://arxiv.org/abs/1409.0473</a:t>
            </a:r>
            <a:endParaRPr dirty="0"/>
          </a:p>
          <a:p>
            <a:pPr marL="457200" lvl="0" indent="-342900" algn="l" rtl="0">
              <a:spcBef>
                <a:spcPts val="0"/>
              </a:spcBef>
              <a:spcAft>
                <a:spcPts val="0"/>
              </a:spcAft>
              <a:buSzPts val="1800"/>
              <a:buAutoNum type="arabicPeriod"/>
            </a:pPr>
            <a:r>
              <a:rPr lang="en" u="sng" dirty="0">
                <a:solidFill>
                  <a:schemeClr val="hlink"/>
                </a:solidFill>
                <a:hlinkClick r:id="rId10"/>
              </a:rPr>
              <a:t>https://arxiv.org/abs/1508.04025</a:t>
            </a:r>
            <a:endParaRPr dirty="0"/>
          </a:p>
          <a:p>
            <a:pPr marL="0" lvl="0" indent="0" algn="l" rtl="0">
              <a:spcBef>
                <a:spcPts val="1600"/>
              </a:spcBef>
              <a:spcAft>
                <a:spcPts val="1600"/>
              </a:spcAft>
              <a:buNone/>
            </a:pPr>
            <a:endParaRPr dirty="0"/>
          </a:p>
        </p:txBody>
      </p:sp>
      <p:sp>
        <p:nvSpPr>
          <p:cNvPr id="2" name="Slide Number Placeholder 1">
            <a:extLst>
              <a:ext uri="{FF2B5EF4-FFF2-40B4-BE49-F238E27FC236}">
                <a16:creationId xmlns:a16="http://schemas.microsoft.com/office/drawing/2014/main" id="{92DE5036-2A71-495E-8118-50DD0C0027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
        <p:nvSpPr>
          <p:cNvPr id="374" name="Google Shape;374;p53"/>
          <p:cNvSpPr txBox="1">
            <a:spLocks noGrp="1"/>
          </p:cNvSpPr>
          <p:nvPr>
            <p:ph type="body" idx="1"/>
          </p:nvPr>
        </p:nvSpPr>
        <p:spPr>
          <a:xfrm>
            <a:off x="311700" y="910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500"/>
          </a:p>
          <a:p>
            <a:pPr marL="0" lvl="0" indent="0" algn="ctr" rtl="0">
              <a:spcBef>
                <a:spcPts val="1600"/>
              </a:spcBef>
              <a:spcAft>
                <a:spcPts val="0"/>
              </a:spcAft>
              <a:buNone/>
            </a:pPr>
            <a:endParaRPr sz="2500"/>
          </a:p>
          <a:p>
            <a:pPr marL="0" lvl="0" indent="0" algn="ctr" rtl="0">
              <a:spcBef>
                <a:spcPts val="1600"/>
              </a:spcBef>
              <a:spcAft>
                <a:spcPts val="1600"/>
              </a:spcAft>
              <a:buNone/>
            </a:pPr>
            <a:r>
              <a:rPr lang="en" sz="2500"/>
              <a:t>Thank you for your </a:t>
            </a:r>
            <a:r>
              <a:rPr lang="en" sz="2500" b="1"/>
              <a:t>Attention!!</a:t>
            </a:r>
            <a:endParaRPr sz="2500" b="1"/>
          </a:p>
        </p:txBody>
      </p:sp>
      <p:sp>
        <p:nvSpPr>
          <p:cNvPr id="2" name="Slide Number Placeholder 1">
            <a:extLst>
              <a:ext uri="{FF2B5EF4-FFF2-40B4-BE49-F238E27FC236}">
                <a16:creationId xmlns:a16="http://schemas.microsoft.com/office/drawing/2014/main" id="{E3A1C663-52E1-4EA3-8668-0D37538320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dirty="0"/>
              <a:t>Seq2Seq</a:t>
            </a:r>
            <a:endParaRPr dirty="0"/>
          </a:p>
        </p:txBody>
      </p:sp>
      <p:sp>
        <p:nvSpPr>
          <p:cNvPr id="77" name="Google Shape;7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78" name="Google Shape;78;p16"/>
          <p:cNvSpPr txBox="1"/>
          <p:nvPr/>
        </p:nvSpPr>
        <p:spPr>
          <a:xfrm>
            <a:off x="3768800" y="47104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pic>
        <p:nvPicPr>
          <p:cNvPr id="2" name="seq2seq_6">
            <a:hlinkClick r:id="" action="ppaction://media"/>
            <a:extLst>
              <a:ext uri="{FF2B5EF4-FFF2-40B4-BE49-F238E27FC236}">
                <a16:creationId xmlns:a16="http://schemas.microsoft.com/office/drawing/2014/main" id="{829AE253-E563-4B1A-AF8E-626C20C13CC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199" y="822043"/>
            <a:ext cx="8970819" cy="3569277"/>
          </a:xfrm>
          <a:prstGeom prst="rect">
            <a:avLst/>
          </a:prstGeom>
        </p:spPr>
      </p:pic>
      <p:sp>
        <p:nvSpPr>
          <p:cNvPr id="3" name="Slide Number Placeholder 2">
            <a:extLst>
              <a:ext uri="{FF2B5EF4-FFF2-40B4-BE49-F238E27FC236}">
                <a16:creationId xmlns:a16="http://schemas.microsoft.com/office/drawing/2014/main" id="{B3A0AE53-C7A2-43AB-99E8-64EF2A4864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4" name="Audio 3">
            <a:hlinkClick r:id="" action="ppaction://media"/>
            <a:extLst>
              <a:ext uri="{FF2B5EF4-FFF2-40B4-BE49-F238E27FC236}">
                <a16:creationId xmlns:a16="http://schemas.microsoft.com/office/drawing/2014/main" id="{45EFB6FA-D910-4A7D-A3C2-3D1B7CC6B18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656"/>
    </mc:Choice>
    <mc:Fallback>
      <p:transition spd="slow" advTm="8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175" objId="2"/>
        <p14:playEvt time="48497" objId="2"/>
        <p14:playEvt time="68079" objId="2"/>
        <p14:playEvt time="85382" objId="2"/>
        <p14:stopEvt time="8865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7085-A340-445A-8729-E85EC7795ED8}"/>
              </a:ext>
            </a:extLst>
          </p:cNvPr>
          <p:cNvSpPr>
            <a:spLocks noGrp="1"/>
          </p:cNvSpPr>
          <p:nvPr>
            <p:ph type="title"/>
          </p:nvPr>
        </p:nvSpPr>
        <p:spPr/>
        <p:txBody>
          <a:bodyPr/>
          <a:lstStyle/>
          <a:p>
            <a:r>
              <a:rPr lang="en-IN" dirty="0"/>
              <a:t>Problem with RNN based seq2seq model</a:t>
            </a:r>
          </a:p>
        </p:txBody>
      </p:sp>
      <p:sp>
        <p:nvSpPr>
          <p:cNvPr id="3" name="Text Placeholder 2">
            <a:extLst>
              <a:ext uri="{FF2B5EF4-FFF2-40B4-BE49-F238E27FC236}">
                <a16:creationId xmlns:a16="http://schemas.microsoft.com/office/drawing/2014/main" id="{4E8C7CD2-6B57-488B-A7E5-50A914A6E545}"/>
              </a:ext>
            </a:extLst>
          </p:cNvPr>
          <p:cNvSpPr>
            <a:spLocks noGrp="1"/>
          </p:cNvSpPr>
          <p:nvPr>
            <p:ph type="body" idx="1"/>
          </p:nvPr>
        </p:nvSpPr>
        <p:spPr/>
        <p:txBody>
          <a:bodyPr/>
          <a:lstStyle/>
          <a:p>
            <a:pPr fontAlgn="base"/>
            <a:r>
              <a:rPr lang="en-US" dirty="0"/>
              <a:t>Difficult to capture long term dependencies </a:t>
            </a:r>
          </a:p>
          <a:p>
            <a:pPr marL="114300" indent="0" fontAlgn="base">
              <a:buNone/>
            </a:pPr>
            <a:r>
              <a:rPr lang="en-US" dirty="0"/>
              <a:t>                                                       [</a:t>
            </a:r>
            <a:r>
              <a:rPr lang="de-DE" dirty="0"/>
              <a:t>Hochreiter 1991 and Bengio, et al. 1994</a:t>
            </a:r>
            <a:r>
              <a:rPr lang="en-US" dirty="0"/>
              <a:t>]</a:t>
            </a:r>
          </a:p>
          <a:p>
            <a:pPr fontAlgn="base"/>
            <a:endParaRPr lang="en-US" dirty="0"/>
          </a:p>
          <a:p>
            <a:pPr fontAlgn="base"/>
            <a:r>
              <a:rPr lang="en-US" dirty="0"/>
              <a:t>Does it help to capture long term dependencies if the model uses all encoded hidden states during decoding? </a:t>
            </a:r>
          </a:p>
          <a:p>
            <a:pPr fontAlgn="base"/>
            <a:endParaRPr lang="en-US" dirty="0"/>
          </a:p>
          <a:p>
            <a:pPr fontAlgn="base"/>
            <a:r>
              <a:rPr lang="en-US" dirty="0"/>
              <a:t>Yes, that is attention!! Attention allows the model to focus on the relevant parts of the input sequence as needed </a:t>
            </a:r>
          </a:p>
          <a:p>
            <a:pPr marL="114300" indent="0">
              <a:buNone/>
            </a:pPr>
            <a:r>
              <a:rPr lang="en-IN" dirty="0"/>
              <a:t>			              [</a:t>
            </a:r>
            <a:r>
              <a:rPr lang="da-DK" dirty="0"/>
              <a:t>Bahdanau et al., 2014 and Luong et al., 2015</a:t>
            </a:r>
            <a:r>
              <a:rPr lang="en-IN" dirty="0"/>
              <a:t>]</a:t>
            </a:r>
          </a:p>
        </p:txBody>
      </p:sp>
      <p:sp>
        <p:nvSpPr>
          <p:cNvPr id="4" name="Slide Number Placeholder 3">
            <a:extLst>
              <a:ext uri="{FF2B5EF4-FFF2-40B4-BE49-F238E27FC236}">
                <a16:creationId xmlns:a16="http://schemas.microsoft.com/office/drawing/2014/main" id="{69D8F824-E06A-4789-A579-BDA1C19D4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Audio 4">
            <a:hlinkClick r:id="" action="ppaction://media"/>
            <a:extLst>
              <a:ext uri="{FF2B5EF4-FFF2-40B4-BE49-F238E27FC236}">
                <a16:creationId xmlns:a16="http://schemas.microsoft.com/office/drawing/2014/main" id="{B8FC5B39-A05D-4A58-9B48-666CB439F2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887685268"/>
      </p:ext>
    </p:extLst>
  </p:cSld>
  <p:clrMapOvr>
    <a:masterClrMapping/>
  </p:clrMapOvr>
  <mc:AlternateContent xmlns:mc="http://schemas.openxmlformats.org/markup-compatibility/2006">
    <mc:Choice xmlns:p14="http://schemas.microsoft.com/office/powerpoint/2010/main" Requires="p14">
      <p:transition spd="slow" p14:dur="2000" advTm="1364"/>
    </mc:Choice>
    <mc:Fallback>
      <p:transition spd="slow" advTm="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Introducing Attention</a:t>
            </a:r>
            <a:endParaRPr/>
          </a:p>
        </p:txBody>
      </p:sp>
      <p:sp>
        <p:nvSpPr>
          <p:cNvPr id="91" name="Google Shape;9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93" name="Google Shape;93;p18"/>
          <p:cNvSpPr txBox="1"/>
          <p:nvPr/>
        </p:nvSpPr>
        <p:spPr>
          <a:xfrm>
            <a:off x="3921200" y="47104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pic>
        <p:nvPicPr>
          <p:cNvPr id="2" name="seq2seq_7">
            <a:hlinkClick r:id="" action="ppaction://media"/>
            <a:extLst>
              <a:ext uri="{FF2B5EF4-FFF2-40B4-BE49-F238E27FC236}">
                <a16:creationId xmlns:a16="http://schemas.microsoft.com/office/drawing/2014/main" id="{F4909D55-D826-49C9-BC91-931F6932E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417" y="906173"/>
            <a:ext cx="9012383" cy="3541135"/>
          </a:xfrm>
          <a:prstGeom prst="rect">
            <a:avLst/>
          </a:prstGeom>
        </p:spPr>
      </p:pic>
      <p:sp>
        <p:nvSpPr>
          <p:cNvPr id="3" name="Slide Number Placeholder 2">
            <a:extLst>
              <a:ext uri="{FF2B5EF4-FFF2-40B4-BE49-F238E27FC236}">
                <a16:creationId xmlns:a16="http://schemas.microsoft.com/office/drawing/2014/main" id="{ECCF435D-8958-4400-90DC-342F29B7E5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4" name="Audio 3">
            <a:hlinkClick r:id="" action="ppaction://media"/>
            <a:extLst>
              <a:ext uri="{FF2B5EF4-FFF2-40B4-BE49-F238E27FC236}">
                <a16:creationId xmlns:a16="http://schemas.microsoft.com/office/drawing/2014/main" id="{5198463B-3ECD-451C-A8FC-FF696952993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141"/>
    </mc:Choice>
    <mc:Fallback>
      <p:transition spd="slow" advTm="2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Attention computation</a:t>
            </a:r>
            <a:endParaRPr dirty="0"/>
          </a:p>
        </p:txBody>
      </p:sp>
      <p:sp>
        <p:nvSpPr>
          <p:cNvPr id="99" name="Google Shape;99;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01" name="Google Shape;101;p19"/>
          <p:cNvSpPr txBox="1"/>
          <p:nvPr/>
        </p:nvSpPr>
        <p:spPr>
          <a:xfrm>
            <a:off x="3921200" y="47104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pic>
        <p:nvPicPr>
          <p:cNvPr id="5" name="attention_process">
            <a:hlinkClick r:id="" action="ppaction://media"/>
            <a:extLst>
              <a:ext uri="{FF2B5EF4-FFF2-40B4-BE49-F238E27FC236}">
                <a16:creationId xmlns:a16="http://schemas.microsoft.com/office/drawing/2014/main" id="{55CF8D00-61D3-4647-A0D7-9297D701817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0832" y="838701"/>
            <a:ext cx="7716982" cy="3871724"/>
          </a:xfrm>
          <a:prstGeom prst="rect">
            <a:avLst/>
          </a:prstGeom>
        </p:spPr>
      </p:pic>
      <p:sp>
        <p:nvSpPr>
          <p:cNvPr id="2" name="Slide Number Placeholder 1">
            <a:extLst>
              <a:ext uri="{FF2B5EF4-FFF2-40B4-BE49-F238E27FC236}">
                <a16:creationId xmlns:a16="http://schemas.microsoft.com/office/drawing/2014/main" id="{4858E766-8924-48C3-AB10-3CF468C9F6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3" name="Audio 2">
            <a:hlinkClick r:id="" action="ppaction://media"/>
            <a:extLst>
              <a:ext uri="{FF2B5EF4-FFF2-40B4-BE49-F238E27FC236}">
                <a16:creationId xmlns:a16="http://schemas.microsoft.com/office/drawing/2014/main" id="{BA0EA2D6-615E-4BD1-8CF1-4C5033C561B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Decoding with attention</a:t>
            </a:r>
            <a:endParaRPr/>
          </a:p>
          <a:p>
            <a:pPr marL="0" lvl="0" indent="0" algn="l" rtl="0">
              <a:spcBef>
                <a:spcPts val="0"/>
              </a:spcBef>
              <a:spcAft>
                <a:spcPts val="0"/>
              </a:spcAft>
              <a:buNone/>
            </a:pPr>
            <a:endParaRPr/>
          </a:p>
        </p:txBody>
      </p:sp>
      <p:sp>
        <p:nvSpPr>
          <p:cNvPr id="107" name="Google Shape;107;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09" name="Google Shape;109;p20"/>
          <p:cNvSpPr txBox="1"/>
          <p:nvPr/>
        </p:nvSpPr>
        <p:spPr>
          <a:xfrm>
            <a:off x="3921200" y="4710425"/>
            <a:ext cx="1287600" cy="2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jalammarblog</a:t>
            </a:r>
            <a:endParaRPr sz="800"/>
          </a:p>
        </p:txBody>
      </p:sp>
      <p:pic>
        <p:nvPicPr>
          <p:cNvPr id="6" name="attention_tensor_dance">
            <a:hlinkClick r:id="" action="ppaction://media"/>
            <a:extLst>
              <a:ext uri="{FF2B5EF4-FFF2-40B4-BE49-F238E27FC236}">
                <a16:creationId xmlns:a16="http://schemas.microsoft.com/office/drawing/2014/main" id="{6DC245FB-B4D9-4FE6-BECD-A5F85EEA45A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7037" y="940245"/>
            <a:ext cx="7674591" cy="3633022"/>
          </a:xfrm>
          <a:prstGeom prst="rect">
            <a:avLst/>
          </a:prstGeom>
        </p:spPr>
      </p:pic>
      <p:sp>
        <p:nvSpPr>
          <p:cNvPr id="2" name="Slide Number Placeholder 1">
            <a:extLst>
              <a:ext uri="{FF2B5EF4-FFF2-40B4-BE49-F238E27FC236}">
                <a16:creationId xmlns:a16="http://schemas.microsoft.com/office/drawing/2014/main" id="{09CB72CA-3CB1-4C1E-99BE-F6E86F5FBD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3" name="Audio 2">
            <a:hlinkClick r:id="" action="ppaction://media"/>
            <a:extLst>
              <a:ext uri="{FF2B5EF4-FFF2-40B4-BE49-F238E27FC236}">
                <a16:creationId xmlns:a16="http://schemas.microsoft.com/office/drawing/2014/main" id="{04166278-4995-4B52-855A-DCF90A39026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4440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TotalTime>
  <Words>1695</Words>
  <Application>Microsoft Office PowerPoint</Application>
  <PresentationFormat>On-screen Show (16:9)</PresentationFormat>
  <Paragraphs>316</Paragraphs>
  <Slides>46</Slides>
  <Notes>43</Notes>
  <HiddenSlides>9</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Cambria Math</vt:lpstr>
      <vt:lpstr>Times New Roman</vt:lpstr>
      <vt:lpstr>Simple Light</vt:lpstr>
      <vt:lpstr>Attention Is All You Need</vt:lpstr>
      <vt:lpstr>Outline</vt:lpstr>
      <vt:lpstr>Recommended readings and credits</vt:lpstr>
      <vt:lpstr>seq2seq</vt:lpstr>
      <vt:lpstr>Seq2Seq</vt:lpstr>
      <vt:lpstr>Problem with RNN based seq2seq model</vt:lpstr>
      <vt:lpstr>Introducing Attention</vt:lpstr>
      <vt:lpstr>Attention computation</vt:lpstr>
      <vt:lpstr>Decoding with attention </vt:lpstr>
      <vt:lpstr>Attention heatmap</vt:lpstr>
      <vt:lpstr>Challenges with RNN based model </vt:lpstr>
      <vt:lpstr>Suggested solutions and weakness</vt:lpstr>
      <vt:lpstr>           Transformer Model</vt:lpstr>
      <vt:lpstr>Transformer Architecture</vt:lpstr>
      <vt:lpstr>Encoder</vt:lpstr>
      <vt:lpstr>Decoder</vt:lpstr>
      <vt:lpstr>Self-attention intuition</vt:lpstr>
      <vt:lpstr>Attention in Transformer</vt:lpstr>
      <vt:lpstr>Scaled Dot-Product Attention</vt:lpstr>
      <vt:lpstr>Multi-Head Attention </vt:lpstr>
      <vt:lpstr>Position-wise FFN and Positional Encoding</vt:lpstr>
      <vt:lpstr>Dissecting the model for small sequence example</vt:lpstr>
      <vt:lpstr>High-level architecture</vt:lpstr>
      <vt:lpstr>Encoding</vt:lpstr>
      <vt:lpstr>Self-attention: step1</vt:lpstr>
      <vt:lpstr>Self-attention: step2</vt:lpstr>
      <vt:lpstr>Self-attention: step3</vt:lpstr>
      <vt:lpstr>Self-attention: step4</vt:lpstr>
      <vt:lpstr>Matrix calculation of Self-Attention</vt:lpstr>
      <vt:lpstr>Multi-Headed representations</vt:lpstr>
      <vt:lpstr>Multi-headed self-attention pipeline</vt:lpstr>
      <vt:lpstr>MHA Visualization</vt:lpstr>
      <vt:lpstr>Positional encoding </vt:lpstr>
      <vt:lpstr>Residuals</vt:lpstr>
      <vt:lpstr>Decoding</vt:lpstr>
      <vt:lpstr>Translation using Transformer</vt:lpstr>
      <vt:lpstr>Final layer and Softmax</vt:lpstr>
      <vt:lpstr>Why Self-attention?</vt:lpstr>
      <vt:lpstr>Results</vt:lpstr>
      <vt:lpstr>Results</vt:lpstr>
      <vt:lpstr>Training and Decoding</vt:lpstr>
      <vt:lpstr>Ablations</vt:lpstr>
      <vt:lpstr>Conclusion</vt:lpstr>
      <vt:lpstr>Key takeaways</vt:lpstr>
      <vt:lpstr>References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Attention Is All You Need</dc:title>
  <dc:creator>Anil Kumar</dc:creator>
  <cp:lastModifiedBy>Anil Kumar</cp:lastModifiedBy>
  <cp:revision>50</cp:revision>
  <dcterms:modified xsi:type="dcterms:W3CDTF">2019-07-01T07:39:14Z</dcterms:modified>
</cp:coreProperties>
</file>